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280" r:id="rId3"/>
    <p:sldId id="289" r:id="rId4"/>
    <p:sldId id="281" r:id="rId5"/>
    <p:sldId id="282" r:id="rId6"/>
    <p:sldId id="283" r:id="rId7"/>
    <p:sldId id="284" r:id="rId8"/>
    <p:sldId id="285" r:id="rId9"/>
    <p:sldId id="286" r:id="rId10"/>
    <p:sldId id="287" r:id="rId11"/>
    <p:sldId id="288" r:id="rId12"/>
    <p:sldId id="279"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33CC"/>
    <a:srgbClr val="0000FF"/>
    <a:srgbClr val="0000CC"/>
    <a:srgbClr val="0066FF"/>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115" d="100"/>
          <a:sy n="115" d="100"/>
        </p:scale>
        <p:origin x="-1524"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4AA2D86-E996-49A4-845C-CDAA0C64B3FC}" type="datetimeFigureOut">
              <a:rPr lang="en-US" smtClean="0"/>
              <a:pPr/>
              <a:t>5/16/2016</a:t>
            </a:fld>
            <a:endParaRPr lang="en-AU"/>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0D1ABC6-8C8C-4DF2-986F-7A38379E5841}" type="slidenum">
              <a:rPr lang="en-AU" smtClean="0"/>
              <a:pPr/>
              <a:t>‹#›</a:t>
            </a:fld>
            <a:endParaRPr lang="en-A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AU"/>
          </a:p>
        </p:txBody>
      </p:sp>
      <p:sp>
        <p:nvSpPr>
          <p:cNvPr id="4" name="Slide Number Placeholder 3"/>
          <p:cNvSpPr>
            <a:spLocks noGrp="1"/>
          </p:cNvSpPr>
          <p:nvPr>
            <p:ph type="sldNum" sz="quarter" idx="10"/>
          </p:nvPr>
        </p:nvSpPr>
        <p:spPr/>
        <p:txBody>
          <a:bodyPr/>
          <a:lstStyle/>
          <a:p>
            <a:fld id="{70D1ABC6-8C8C-4DF2-986F-7A38379E5841}" type="slidenum">
              <a:rPr lang="en-AU" smtClean="0"/>
              <a:pPr/>
              <a:t>1</a:t>
            </a:fld>
            <a:endParaRPr lang="en-A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AU"/>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AU"/>
          </a:p>
        </p:txBody>
      </p:sp>
      <p:sp>
        <p:nvSpPr>
          <p:cNvPr id="4" name="Date Placeholder 3"/>
          <p:cNvSpPr>
            <a:spLocks noGrp="1"/>
          </p:cNvSpPr>
          <p:nvPr>
            <p:ph type="dt" sz="half" idx="10"/>
          </p:nvPr>
        </p:nvSpPr>
        <p:spPr/>
        <p:txBody>
          <a:bodyPr/>
          <a:lstStyle/>
          <a:p>
            <a:fld id="{9CE85FD1-5B48-49F0-9469-393C22DE7561}" type="datetimeFigureOut">
              <a:rPr lang="en-US" smtClean="0"/>
              <a:pPr/>
              <a:t>5/16/2016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F32DEBA7-4C7E-4344-9C7C-4D94DA6DF997}" type="slidenum">
              <a:rPr lang="en-AU" smtClean="0"/>
              <a:pPr/>
              <a:t>‹#›</a:t>
            </a:fld>
            <a:endParaRPr lang="en-A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9CE85FD1-5B48-49F0-9469-393C22DE7561}" type="datetimeFigureOut">
              <a:rPr lang="en-US" smtClean="0"/>
              <a:pPr/>
              <a:t>5/16/2016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F32DEBA7-4C7E-4344-9C7C-4D94DA6DF997}" type="slidenum">
              <a:rPr lang="en-AU" smtClean="0"/>
              <a:pPr/>
              <a:t>‹#›</a:t>
            </a:fld>
            <a:endParaRPr lang="en-A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AU"/>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9CE85FD1-5B48-49F0-9469-393C22DE7561}" type="datetimeFigureOut">
              <a:rPr lang="en-US" smtClean="0"/>
              <a:pPr/>
              <a:t>5/16/2016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F32DEBA7-4C7E-4344-9C7C-4D94DA6DF997}" type="slidenum">
              <a:rPr lang="en-AU" smtClean="0"/>
              <a:pPr/>
              <a:t>‹#›</a:t>
            </a:fld>
            <a:endParaRPr lang="en-A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9CE85FD1-5B48-49F0-9469-393C22DE7561}" type="datetimeFigureOut">
              <a:rPr lang="en-US" smtClean="0"/>
              <a:pPr/>
              <a:t>5/16/2016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F32DEBA7-4C7E-4344-9C7C-4D94DA6DF997}" type="slidenum">
              <a:rPr lang="en-AU" smtClean="0"/>
              <a:pPr/>
              <a:t>‹#›</a:t>
            </a:fld>
            <a:endParaRPr lang="en-A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AU"/>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CE85FD1-5B48-49F0-9469-393C22DE7561}" type="datetimeFigureOut">
              <a:rPr lang="en-US" smtClean="0"/>
              <a:pPr/>
              <a:t>5/16/2016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F32DEBA7-4C7E-4344-9C7C-4D94DA6DF997}" type="slidenum">
              <a:rPr lang="en-AU" smtClean="0"/>
              <a:pPr/>
              <a:t>‹#›</a:t>
            </a:fld>
            <a:endParaRPr lang="en-A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Date Placeholder 4"/>
          <p:cNvSpPr>
            <a:spLocks noGrp="1"/>
          </p:cNvSpPr>
          <p:nvPr>
            <p:ph type="dt" sz="half" idx="10"/>
          </p:nvPr>
        </p:nvSpPr>
        <p:spPr/>
        <p:txBody>
          <a:bodyPr/>
          <a:lstStyle/>
          <a:p>
            <a:fld id="{9CE85FD1-5B48-49F0-9469-393C22DE7561}" type="datetimeFigureOut">
              <a:rPr lang="en-US" smtClean="0"/>
              <a:pPr/>
              <a:t>5/16/2016</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F32DEBA7-4C7E-4344-9C7C-4D94DA6DF997}" type="slidenum">
              <a:rPr lang="en-AU" smtClean="0"/>
              <a:pPr/>
              <a:t>‹#›</a:t>
            </a:fld>
            <a:endParaRPr lang="en-A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A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7" name="Date Placeholder 6"/>
          <p:cNvSpPr>
            <a:spLocks noGrp="1"/>
          </p:cNvSpPr>
          <p:nvPr>
            <p:ph type="dt" sz="half" idx="10"/>
          </p:nvPr>
        </p:nvSpPr>
        <p:spPr/>
        <p:txBody>
          <a:bodyPr/>
          <a:lstStyle/>
          <a:p>
            <a:fld id="{9CE85FD1-5B48-49F0-9469-393C22DE7561}" type="datetimeFigureOut">
              <a:rPr lang="en-US" smtClean="0"/>
              <a:pPr/>
              <a:t>5/16/2016</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F32DEBA7-4C7E-4344-9C7C-4D94DA6DF997}" type="slidenum">
              <a:rPr lang="en-AU" smtClean="0"/>
              <a:pPr/>
              <a:t>‹#›</a:t>
            </a:fld>
            <a:endParaRPr lang="en-A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Date Placeholder 2"/>
          <p:cNvSpPr>
            <a:spLocks noGrp="1"/>
          </p:cNvSpPr>
          <p:nvPr>
            <p:ph type="dt" sz="half" idx="10"/>
          </p:nvPr>
        </p:nvSpPr>
        <p:spPr/>
        <p:txBody>
          <a:bodyPr/>
          <a:lstStyle/>
          <a:p>
            <a:fld id="{9CE85FD1-5B48-49F0-9469-393C22DE7561}" type="datetimeFigureOut">
              <a:rPr lang="en-US" smtClean="0"/>
              <a:pPr/>
              <a:t>5/16/2016</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F32DEBA7-4C7E-4344-9C7C-4D94DA6DF997}" type="slidenum">
              <a:rPr lang="en-AU" smtClean="0"/>
              <a:pPr/>
              <a:t>‹#›</a:t>
            </a:fld>
            <a:endParaRPr lang="en-A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CE85FD1-5B48-49F0-9469-393C22DE7561}" type="datetimeFigureOut">
              <a:rPr lang="en-US" smtClean="0"/>
              <a:pPr/>
              <a:t>5/16/2016</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F32DEBA7-4C7E-4344-9C7C-4D94DA6DF997}" type="slidenum">
              <a:rPr lang="en-AU" smtClean="0"/>
              <a:pPr/>
              <a:t>‹#›</a:t>
            </a:fld>
            <a:endParaRPr lang="en-A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AU"/>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CE85FD1-5B48-49F0-9469-393C22DE7561}" type="datetimeFigureOut">
              <a:rPr lang="en-US" smtClean="0"/>
              <a:pPr/>
              <a:t>5/16/2016</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F32DEBA7-4C7E-4344-9C7C-4D94DA6DF997}" type="slidenum">
              <a:rPr lang="en-AU" smtClean="0"/>
              <a:pPr/>
              <a:t>‹#›</a:t>
            </a:fld>
            <a:endParaRPr lang="en-A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AU"/>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CE85FD1-5B48-49F0-9469-393C22DE7561}" type="datetimeFigureOut">
              <a:rPr lang="en-US" smtClean="0"/>
              <a:pPr/>
              <a:t>5/16/2016</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F32DEBA7-4C7E-4344-9C7C-4D94DA6DF997}" type="slidenum">
              <a:rPr lang="en-AU" smtClean="0"/>
              <a:pPr/>
              <a:t>‹#›</a:t>
            </a:fld>
            <a:endParaRPr lang="en-A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AU"/>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CE85FD1-5B48-49F0-9469-393C22DE7561}" type="datetimeFigureOut">
              <a:rPr lang="en-US" smtClean="0"/>
              <a:pPr/>
              <a:t>5/16/2016</a:t>
            </a:fld>
            <a:endParaRPr lang="en-AU"/>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2DEBA7-4C7E-4344-9C7C-4D94DA6DF997}" type="slidenum">
              <a:rPr lang="en-AU" smtClean="0"/>
              <a:pPr/>
              <a:t>‹#›</a:t>
            </a:fld>
            <a:endParaRPr lang="en-A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www.appaharma.cn/" TargetMode="External"/><Relationship Id="rId2" Type="http://schemas.openxmlformats.org/officeDocument/2006/relationships/hyperlink" Target="http://www.appharma.com.au/" TargetMode="External"/><Relationship Id="rId1" Type="http://schemas.openxmlformats.org/officeDocument/2006/relationships/slideLayout" Target="../slideLayouts/slideLayout2.xml"/><Relationship Id="rId6" Type="http://schemas.openxmlformats.org/officeDocument/2006/relationships/image" Target="../media/image1.png"/><Relationship Id="rId5" Type="http://schemas.openxmlformats.org/officeDocument/2006/relationships/image" Target="../media/image3.jpeg"/><Relationship Id="rId4" Type="http://schemas.openxmlformats.org/officeDocument/2006/relationships/hyperlink" Target="http://www.google.com.au/url?sa=i&amp;rct=j&amp;q=&amp;esrc=s&amp;source=images&amp;cd=&amp;cad=rja&amp;uact=8&amp;ved=0CAcQjRxqFQoTCPes0K7O-8cCFeOtpgody-wLZg&amp;url=http://www.123rf.com/photo_18699815_healthy-eating-choices-and-diet-answers-to-fresh-food-questions-with-asparagus-and-a-tomato-in-the-s.html&amp;bvm=bv.102829193,d.dGY&amp;psig=AFQjCNHcgozaPj7rfVjg8VUSDs0dgPqbXQ&amp;ust=1442494828014993"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AU" dirty="0" smtClean="0"/>
              <a:t>The 4.8 Change on China </a:t>
            </a:r>
            <a:br>
              <a:rPr lang="en-AU" dirty="0" smtClean="0"/>
            </a:br>
            <a:r>
              <a:rPr lang="en-AU" dirty="0" smtClean="0"/>
              <a:t>Cross-Border </a:t>
            </a:r>
            <a:r>
              <a:rPr lang="en-AU" dirty="0" err="1" smtClean="0"/>
              <a:t>eCommerce</a:t>
            </a:r>
            <a:endParaRPr lang="en-AU" dirty="0"/>
          </a:p>
        </p:txBody>
      </p:sp>
      <p:sp>
        <p:nvSpPr>
          <p:cNvPr id="3" name="Subtitle 2"/>
          <p:cNvSpPr>
            <a:spLocks noGrp="1"/>
          </p:cNvSpPr>
          <p:nvPr>
            <p:ph type="subTitle" idx="1"/>
          </p:nvPr>
        </p:nvSpPr>
        <p:spPr/>
        <p:txBody>
          <a:bodyPr/>
          <a:lstStyle/>
          <a:p>
            <a:r>
              <a:rPr lang="en-AU" dirty="0" smtClean="0"/>
              <a:t>Jeff Song</a:t>
            </a:r>
            <a:endParaRPr lang="en-AU" dirty="0"/>
          </a:p>
        </p:txBody>
      </p:sp>
      <p:pic>
        <p:nvPicPr>
          <p:cNvPr id="8" name="Picture 7"/>
          <p:cNvPicPr/>
          <p:nvPr/>
        </p:nvPicPr>
        <p:blipFill>
          <a:blip r:embed="rId3"/>
          <a:srcRect/>
          <a:stretch>
            <a:fillRect/>
          </a:stretch>
        </p:blipFill>
        <p:spPr bwMode="auto">
          <a:xfrm>
            <a:off x="0" y="0"/>
            <a:ext cx="1000100" cy="428604"/>
          </a:xfrm>
          <a:prstGeom prst="rect">
            <a:avLst/>
          </a:prstGeom>
          <a:noFill/>
          <a:ln w="9525">
            <a:noFill/>
            <a:miter lim="800000"/>
            <a:headEnd/>
            <a:tailEnd/>
          </a:ln>
        </p:spPr>
      </p:pic>
      <p:grpSp>
        <p:nvGrpSpPr>
          <p:cNvPr id="1030" name="Group 6"/>
          <p:cNvGrpSpPr>
            <a:grpSpLocks/>
          </p:cNvGrpSpPr>
          <p:nvPr/>
        </p:nvGrpSpPr>
        <p:grpSpPr bwMode="auto">
          <a:xfrm>
            <a:off x="0" y="6351608"/>
            <a:ext cx="9144000" cy="506392"/>
            <a:chOff x="321" y="14850"/>
            <a:chExt cx="11601" cy="547"/>
          </a:xfrm>
        </p:grpSpPr>
        <p:sp>
          <p:nvSpPr>
            <p:cNvPr id="1031" name="Rectangle 7"/>
            <p:cNvSpPr>
              <a:spLocks noChangeArrowheads="1"/>
            </p:cNvSpPr>
            <p:nvPr/>
          </p:nvSpPr>
          <p:spPr bwMode="auto">
            <a:xfrm>
              <a:off x="321" y="14965"/>
              <a:ext cx="11601" cy="432"/>
            </a:xfrm>
            <a:prstGeom prst="rect">
              <a:avLst/>
            </a:prstGeom>
            <a:solidFill>
              <a:srgbClr val="0070C0"/>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AU" altLang="zh-CN" sz="2000" b="1" i="0" u="none" strike="noStrike" cap="none" normalizeH="0" baseline="0" dirty="0" smtClean="0">
                  <a:ln>
                    <a:noFill/>
                  </a:ln>
                  <a:solidFill>
                    <a:srgbClr val="FFFFFF"/>
                  </a:solidFill>
                  <a:effectLst/>
                  <a:latin typeface="Agency FB" pitchFamily="34" charset="0"/>
                  <a:ea typeface="SimSun" pitchFamily="2" charset="-122"/>
                  <a:cs typeface="Arial" pitchFamily="34" charset="0"/>
                </a:rPr>
                <a:t>APPharma Pty Ltd</a:t>
              </a:r>
              <a:endParaRPr kumimoji="0" lang="en-AU" altLang="zh-CN" sz="1100" b="0" i="0" u="none" strike="noStrike" cap="none" normalizeH="0" baseline="0" dirty="0" smtClean="0">
                <a:ln>
                  <a:noFill/>
                </a:ln>
                <a:solidFill>
                  <a:schemeClr val="tx1"/>
                </a:solidFill>
                <a:effectLst/>
                <a:latin typeface="Times New Roman" pitchFamily="18" charset="0"/>
                <a:ea typeface="SimSun" pitchFamily="2" charset="-122"/>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33" name="Rectangle 9"/>
            <p:cNvSpPr>
              <a:spLocks noChangeArrowheads="1"/>
            </p:cNvSpPr>
            <p:nvPr/>
          </p:nvSpPr>
          <p:spPr bwMode="auto">
            <a:xfrm>
              <a:off x="321" y="14850"/>
              <a:ext cx="11601" cy="54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lang="en-AU"/>
            </a:p>
          </p:txBody>
        </p:sp>
      </p:gr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The Latest Development</a:t>
            </a:r>
            <a:endParaRPr lang="en-AU" dirty="0"/>
          </a:p>
        </p:txBody>
      </p:sp>
      <p:sp>
        <p:nvSpPr>
          <p:cNvPr id="3" name="Content Placeholder 2"/>
          <p:cNvSpPr>
            <a:spLocks noGrp="1"/>
          </p:cNvSpPr>
          <p:nvPr>
            <p:ph idx="1"/>
          </p:nvPr>
        </p:nvSpPr>
        <p:spPr/>
        <p:txBody>
          <a:bodyPr/>
          <a:lstStyle/>
          <a:p>
            <a:r>
              <a:rPr lang="en-AU" dirty="0" smtClean="0"/>
              <a:t>The tax part of the 4.8 change is to be continually implemented</a:t>
            </a:r>
          </a:p>
          <a:p>
            <a:r>
              <a:rPr lang="en-AU" dirty="0" smtClean="0"/>
              <a:t>News that the 4.8 changes (non-tax parts) will be postponed for 12 </a:t>
            </a:r>
            <a:r>
              <a:rPr lang="en-AU" dirty="0" smtClean="0"/>
              <a:t>months. I </a:t>
            </a:r>
            <a:r>
              <a:rPr lang="en-AU" dirty="0" smtClean="0"/>
              <a:t>could not confirm the truth of the news at this stage</a:t>
            </a:r>
            <a:endParaRPr lang="en-AU" dirty="0"/>
          </a:p>
        </p:txBody>
      </p:sp>
      <p:grpSp>
        <p:nvGrpSpPr>
          <p:cNvPr id="4" name="Group 6"/>
          <p:cNvGrpSpPr>
            <a:grpSpLocks/>
          </p:cNvGrpSpPr>
          <p:nvPr/>
        </p:nvGrpSpPr>
        <p:grpSpPr bwMode="auto">
          <a:xfrm>
            <a:off x="0" y="6351608"/>
            <a:ext cx="9144000" cy="506392"/>
            <a:chOff x="321" y="14850"/>
            <a:chExt cx="11601" cy="547"/>
          </a:xfrm>
        </p:grpSpPr>
        <p:sp>
          <p:nvSpPr>
            <p:cNvPr id="5" name="Rectangle 7"/>
            <p:cNvSpPr>
              <a:spLocks noChangeArrowheads="1"/>
            </p:cNvSpPr>
            <p:nvPr/>
          </p:nvSpPr>
          <p:spPr bwMode="auto">
            <a:xfrm>
              <a:off x="321" y="14965"/>
              <a:ext cx="11601" cy="432"/>
            </a:xfrm>
            <a:prstGeom prst="rect">
              <a:avLst/>
            </a:prstGeom>
            <a:solidFill>
              <a:srgbClr val="0070C0"/>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AU" altLang="zh-CN" sz="2000" b="1" i="0" u="none" strike="noStrike" cap="none" normalizeH="0" baseline="0" dirty="0" smtClean="0">
                  <a:ln>
                    <a:noFill/>
                  </a:ln>
                  <a:solidFill>
                    <a:srgbClr val="FFFFFF"/>
                  </a:solidFill>
                  <a:effectLst/>
                  <a:latin typeface="Agency FB" pitchFamily="34" charset="0"/>
                  <a:ea typeface="SimSun" pitchFamily="2" charset="-122"/>
                  <a:cs typeface="Arial" pitchFamily="34" charset="0"/>
                </a:rPr>
                <a:t>APPharma Pty Ltd</a:t>
              </a:r>
              <a:endParaRPr kumimoji="0" lang="en-AU" altLang="zh-CN" sz="1100" b="0" i="0" u="none" strike="noStrike" cap="none" normalizeH="0" baseline="0" dirty="0" smtClean="0">
                <a:ln>
                  <a:noFill/>
                </a:ln>
                <a:solidFill>
                  <a:schemeClr val="tx1"/>
                </a:solidFill>
                <a:effectLst/>
                <a:latin typeface="Times New Roman" pitchFamily="18" charset="0"/>
                <a:ea typeface="SimSun" pitchFamily="2" charset="-122"/>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6" name="Rectangle 9"/>
            <p:cNvSpPr>
              <a:spLocks noChangeArrowheads="1"/>
            </p:cNvSpPr>
            <p:nvPr/>
          </p:nvSpPr>
          <p:spPr bwMode="auto">
            <a:xfrm>
              <a:off x="321" y="14850"/>
              <a:ext cx="11601" cy="54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lang="en-AU"/>
            </a:p>
          </p:txBody>
        </p:sp>
      </p:grpSp>
      <p:pic>
        <p:nvPicPr>
          <p:cNvPr id="8" name="Picture 7"/>
          <p:cNvPicPr/>
          <p:nvPr/>
        </p:nvPicPr>
        <p:blipFill>
          <a:blip r:embed="rId2"/>
          <a:srcRect/>
          <a:stretch>
            <a:fillRect/>
          </a:stretch>
        </p:blipFill>
        <p:spPr bwMode="auto">
          <a:xfrm>
            <a:off x="0" y="0"/>
            <a:ext cx="1000100" cy="428604"/>
          </a:xfrm>
          <a:prstGeom prst="rect">
            <a:avLst/>
          </a:prstGeom>
          <a:noFill/>
          <a:ln w="9525">
            <a:no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The Future</a:t>
            </a:r>
            <a:endParaRPr lang="en-AU" dirty="0"/>
          </a:p>
        </p:txBody>
      </p:sp>
      <p:sp>
        <p:nvSpPr>
          <p:cNvPr id="3" name="Content Placeholder 2"/>
          <p:cNvSpPr>
            <a:spLocks noGrp="1"/>
          </p:cNvSpPr>
          <p:nvPr>
            <p:ph idx="1"/>
          </p:nvPr>
        </p:nvSpPr>
        <p:spPr>
          <a:xfrm>
            <a:off x="457200" y="1285860"/>
            <a:ext cx="8229600" cy="4840303"/>
          </a:xfrm>
        </p:spPr>
        <p:txBody>
          <a:bodyPr>
            <a:normAutofit fontScale="70000" lnSpcReduction="20000"/>
          </a:bodyPr>
          <a:lstStyle/>
          <a:p>
            <a:r>
              <a:rPr lang="en-AU" dirty="0" smtClean="0"/>
              <a:t>It’s expected there are some modifications of the policies to soften them a bit to ensure the businesses are not </a:t>
            </a:r>
            <a:r>
              <a:rPr lang="en-AU" dirty="0" smtClean="0"/>
              <a:t>penalised/damaged </a:t>
            </a:r>
            <a:r>
              <a:rPr lang="en-AU" dirty="0" smtClean="0"/>
              <a:t>so deeply and so suddenly</a:t>
            </a:r>
          </a:p>
          <a:p>
            <a:r>
              <a:rPr lang="en-AU" dirty="0" smtClean="0"/>
              <a:t>Rumours there are new policies on the way (do not quote me on this one!)</a:t>
            </a:r>
          </a:p>
          <a:p>
            <a:r>
              <a:rPr lang="en-AU" dirty="0" smtClean="0"/>
              <a:t>This one is confirmed true – the CFDA will implement a new ‘recording’ (or ‘filing’) registration system from the 1</a:t>
            </a:r>
            <a:r>
              <a:rPr lang="en-AU" baseline="30000" dirty="0" smtClean="0"/>
              <a:t>st</a:t>
            </a:r>
            <a:r>
              <a:rPr lang="en-AU" dirty="0" smtClean="0"/>
              <a:t> of July 2016, in parallel with the current ‘</a:t>
            </a:r>
            <a:r>
              <a:rPr lang="en-AU" dirty="0" smtClean="0"/>
              <a:t>registration’ </a:t>
            </a:r>
            <a:r>
              <a:rPr lang="en-AU" dirty="0" smtClean="0"/>
              <a:t>system (blue hat). This new express system will help the cross-border </a:t>
            </a:r>
            <a:r>
              <a:rPr lang="en-AU" dirty="0" err="1" smtClean="0"/>
              <a:t>eCommerce</a:t>
            </a:r>
            <a:r>
              <a:rPr lang="en-AU" dirty="0" smtClean="0"/>
              <a:t> when product registrations are required:</a:t>
            </a:r>
          </a:p>
          <a:p>
            <a:pPr lvl="1"/>
            <a:r>
              <a:rPr lang="en-AU" dirty="0" smtClean="0"/>
              <a:t>Simplified requirements</a:t>
            </a:r>
          </a:p>
          <a:p>
            <a:pPr lvl="1"/>
            <a:r>
              <a:rPr lang="en-AU" dirty="0" smtClean="0"/>
              <a:t>Shorter timeframe</a:t>
            </a:r>
          </a:p>
          <a:p>
            <a:pPr lvl="1"/>
            <a:r>
              <a:rPr lang="en-AU" dirty="0" smtClean="0"/>
              <a:t>Lower costs</a:t>
            </a:r>
          </a:p>
          <a:p>
            <a:pPr lvl="1"/>
            <a:r>
              <a:rPr lang="en-AU" dirty="0" smtClean="0"/>
              <a:t>First applied to 22 single vitamin and mineral products</a:t>
            </a:r>
          </a:p>
          <a:p>
            <a:pPr lvl="1"/>
            <a:endParaRPr lang="en-AU" dirty="0" smtClean="0"/>
          </a:p>
          <a:p>
            <a:endParaRPr lang="en-AU" dirty="0"/>
          </a:p>
        </p:txBody>
      </p:sp>
      <p:grpSp>
        <p:nvGrpSpPr>
          <p:cNvPr id="4" name="Group 6"/>
          <p:cNvGrpSpPr>
            <a:grpSpLocks/>
          </p:cNvGrpSpPr>
          <p:nvPr/>
        </p:nvGrpSpPr>
        <p:grpSpPr bwMode="auto">
          <a:xfrm>
            <a:off x="0" y="6351608"/>
            <a:ext cx="9144000" cy="506392"/>
            <a:chOff x="321" y="14850"/>
            <a:chExt cx="11601" cy="547"/>
          </a:xfrm>
        </p:grpSpPr>
        <p:sp>
          <p:nvSpPr>
            <p:cNvPr id="5" name="Rectangle 7"/>
            <p:cNvSpPr>
              <a:spLocks noChangeArrowheads="1"/>
            </p:cNvSpPr>
            <p:nvPr/>
          </p:nvSpPr>
          <p:spPr bwMode="auto">
            <a:xfrm>
              <a:off x="321" y="14965"/>
              <a:ext cx="11601" cy="432"/>
            </a:xfrm>
            <a:prstGeom prst="rect">
              <a:avLst/>
            </a:prstGeom>
            <a:solidFill>
              <a:srgbClr val="0070C0"/>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AU" altLang="zh-CN" sz="2000" b="1" i="0" u="none" strike="noStrike" cap="none" normalizeH="0" baseline="0" dirty="0" smtClean="0">
                  <a:ln>
                    <a:noFill/>
                  </a:ln>
                  <a:solidFill>
                    <a:srgbClr val="FFFFFF"/>
                  </a:solidFill>
                  <a:effectLst/>
                  <a:latin typeface="Agency FB" pitchFamily="34" charset="0"/>
                  <a:ea typeface="SimSun" pitchFamily="2" charset="-122"/>
                  <a:cs typeface="Arial" pitchFamily="34" charset="0"/>
                </a:rPr>
                <a:t>APPharma Pty Ltd</a:t>
              </a:r>
              <a:endParaRPr kumimoji="0" lang="en-AU" altLang="zh-CN" sz="1100" b="0" i="0" u="none" strike="noStrike" cap="none" normalizeH="0" baseline="0" dirty="0" smtClean="0">
                <a:ln>
                  <a:noFill/>
                </a:ln>
                <a:solidFill>
                  <a:schemeClr val="tx1"/>
                </a:solidFill>
                <a:effectLst/>
                <a:latin typeface="Times New Roman" pitchFamily="18" charset="0"/>
                <a:ea typeface="SimSun" pitchFamily="2" charset="-122"/>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6" name="Rectangle 9"/>
            <p:cNvSpPr>
              <a:spLocks noChangeArrowheads="1"/>
            </p:cNvSpPr>
            <p:nvPr/>
          </p:nvSpPr>
          <p:spPr bwMode="auto">
            <a:xfrm>
              <a:off x="321" y="14850"/>
              <a:ext cx="11601" cy="54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lang="en-AU"/>
            </a:p>
          </p:txBody>
        </p:sp>
      </p:grpSp>
      <p:pic>
        <p:nvPicPr>
          <p:cNvPr id="8" name="Picture 7"/>
          <p:cNvPicPr/>
          <p:nvPr/>
        </p:nvPicPr>
        <p:blipFill>
          <a:blip r:embed="rId2"/>
          <a:srcRect/>
          <a:stretch>
            <a:fillRect/>
          </a:stretch>
        </p:blipFill>
        <p:spPr bwMode="auto">
          <a:xfrm>
            <a:off x="0" y="0"/>
            <a:ext cx="1000100" cy="428604"/>
          </a:xfrm>
          <a:prstGeom prst="rect">
            <a:avLst/>
          </a:prstGeom>
          <a:noFill/>
          <a:ln w="9525">
            <a:noFill/>
            <a:miter lim="800000"/>
            <a:headEnd/>
            <a:tailEnd/>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0"/>
            <a:ext cx="8229600" cy="1143000"/>
          </a:xfrm>
        </p:spPr>
        <p:txBody>
          <a:bodyPr>
            <a:normAutofit/>
          </a:bodyPr>
          <a:lstStyle/>
          <a:p>
            <a:r>
              <a:rPr lang="en-AU" dirty="0" smtClean="0"/>
              <a:t>Questions</a:t>
            </a:r>
            <a:endParaRPr lang="en-AU" dirty="0"/>
          </a:p>
        </p:txBody>
      </p:sp>
      <p:sp>
        <p:nvSpPr>
          <p:cNvPr id="6" name="Content Placeholder 5"/>
          <p:cNvSpPr>
            <a:spLocks noGrp="1"/>
          </p:cNvSpPr>
          <p:nvPr>
            <p:ph idx="1"/>
          </p:nvPr>
        </p:nvSpPr>
        <p:spPr>
          <a:xfrm>
            <a:off x="928662" y="3714752"/>
            <a:ext cx="7500990" cy="2714644"/>
          </a:xfrm>
        </p:spPr>
        <p:txBody>
          <a:bodyPr>
            <a:normAutofit/>
          </a:bodyPr>
          <a:lstStyle/>
          <a:p>
            <a:pPr>
              <a:spcBef>
                <a:spcPts val="0"/>
              </a:spcBef>
              <a:buNone/>
            </a:pPr>
            <a:r>
              <a:rPr lang="en-AU" sz="4000" dirty="0" smtClean="0">
                <a:solidFill>
                  <a:srgbClr val="3333CC"/>
                </a:solidFill>
              </a:rPr>
              <a:t>Email:       </a:t>
            </a:r>
            <a:r>
              <a:rPr lang="en-AU" dirty="0" smtClean="0">
                <a:solidFill>
                  <a:srgbClr val="3333CC"/>
                </a:solidFill>
              </a:rPr>
              <a:t>jeff.song@appharma.com.au </a:t>
            </a:r>
          </a:p>
          <a:p>
            <a:pPr>
              <a:spcBef>
                <a:spcPts val="0"/>
              </a:spcBef>
              <a:buNone/>
            </a:pPr>
            <a:r>
              <a:rPr lang="en-AU" sz="4000" dirty="0" smtClean="0">
                <a:solidFill>
                  <a:srgbClr val="3333CC"/>
                </a:solidFill>
              </a:rPr>
              <a:t>Phone:     </a:t>
            </a:r>
            <a:r>
              <a:rPr lang="en-AU" dirty="0" smtClean="0">
                <a:solidFill>
                  <a:srgbClr val="3333CC"/>
                </a:solidFill>
              </a:rPr>
              <a:t>0401 091 878</a:t>
            </a:r>
          </a:p>
          <a:p>
            <a:pPr>
              <a:spcBef>
                <a:spcPts val="0"/>
              </a:spcBef>
              <a:buNone/>
            </a:pPr>
            <a:r>
              <a:rPr lang="en-AU" sz="4000" dirty="0" smtClean="0">
                <a:solidFill>
                  <a:srgbClr val="3333CC"/>
                </a:solidFill>
              </a:rPr>
              <a:t>Web:        </a:t>
            </a:r>
            <a:r>
              <a:rPr lang="en-AU" dirty="0" smtClean="0">
                <a:solidFill>
                  <a:srgbClr val="3333CC"/>
                </a:solidFill>
                <a:hlinkClick r:id="rId2"/>
              </a:rPr>
              <a:t>www.appharma.com.au</a:t>
            </a:r>
            <a:endParaRPr lang="en-AU" dirty="0" smtClean="0">
              <a:solidFill>
                <a:srgbClr val="3333CC"/>
              </a:solidFill>
            </a:endParaRPr>
          </a:p>
          <a:p>
            <a:pPr>
              <a:spcBef>
                <a:spcPts val="0"/>
              </a:spcBef>
              <a:buNone/>
            </a:pPr>
            <a:r>
              <a:rPr lang="en-AU" sz="4000" dirty="0" smtClean="0">
                <a:solidFill>
                  <a:srgbClr val="3333CC"/>
                </a:solidFill>
              </a:rPr>
              <a:t>                  </a:t>
            </a:r>
            <a:r>
              <a:rPr lang="en-AU" dirty="0" smtClean="0">
                <a:solidFill>
                  <a:srgbClr val="3333CC"/>
                </a:solidFill>
                <a:hlinkClick r:id="rId3"/>
              </a:rPr>
              <a:t>www.appaharma.cn</a:t>
            </a:r>
            <a:r>
              <a:rPr lang="en-AU" dirty="0" smtClean="0">
                <a:solidFill>
                  <a:srgbClr val="3333CC"/>
                </a:solidFill>
              </a:rPr>
              <a:t>  </a:t>
            </a:r>
          </a:p>
          <a:p>
            <a:pPr>
              <a:buNone/>
            </a:pPr>
            <a:endParaRPr lang="en-AU" dirty="0" smtClean="0">
              <a:solidFill>
                <a:srgbClr val="3333CC"/>
              </a:solidFill>
            </a:endParaRPr>
          </a:p>
        </p:txBody>
      </p:sp>
      <p:sp>
        <p:nvSpPr>
          <p:cNvPr id="4" name="Rectangle 7"/>
          <p:cNvSpPr>
            <a:spLocks noChangeArrowheads="1"/>
          </p:cNvSpPr>
          <p:nvPr/>
        </p:nvSpPr>
        <p:spPr bwMode="auto">
          <a:xfrm>
            <a:off x="1" y="6458071"/>
            <a:ext cx="9143999" cy="399929"/>
          </a:xfrm>
          <a:prstGeom prst="rect">
            <a:avLst/>
          </a:prstGeom>
          <a:solidFill>
            <a:srgbClr val="0070C0"/>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AU" altLang="zh-CN" sz="2000" b="1" i="0" u="none" strike="noStrike" cap="none" normalizeH="0" baseline="0" dirty="0" smtClean="0">
                <a:ln>
                  <a:noFill/>
                </a:ln>
                <a:solidFill>
                  <a:srgbClr val="FFFFFF"/>
                </a:solidFill>
                <a:effectLst/>
                <a:latin typeface="Agency FB" pitchFamily="34" charset="0"/>
                <a:ea typeface="SimSun" pitchFamily="2" charset="-122"/>
                <a:cs typeface="Arial" pitchFamily="34" charset="0"/>
              </a:rPr>
              <a:t>APPharma Pty Ltd</a:t>
            </a:r>
            <a:endParaRPr kumimoji="0" lang="en-AU" altLang="zh-CN" sz="1100" b="0" i="0" u="none" strike="noStrike" cap="none" normalizeH="0" baseline="0" dirty="0" smtClean="0">
              <a:ln>
                <a:noFill/>
              </a:ln>
              <a:solidFill>
                <a:schemeClr val="tx1"/>
              </a:solidFill>
              <a:effectLst/>
              <a:latin typeface="Times New Roman" pitchFamily="18" charset="0"/>
              <a:ea typeface="SimSun" pitchFamily="2" charset="-122"/>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7" name="Picture 2" descr="http://previews.123rf.com/images/lightwise/lightwise1303/lightwise130300074/18699815-Healthy-eating-choices-and-diet-answers-to-fresh-food-questions-with-asparagus-and-a-tomato-in-the-s-Stock-Photo.jpg">
            <a:hlinkClick r:id="rId4"/>
          </p:cNvPr>
          <p:cNvPicPr>
            <a:picLocks noChangeAspect="1" noChangeArrowheads="1"/>
          </p:cNvPicPr>
          <p:nvPr/>
        </p:nvPicPr>
        <p:blipFill>
          <a:blip r:embed="rId5" cstate="print"/>
          <a:srcRect/>
          <a:stretch>
            <a:fillRect/>
          </a:stretch>
        </p:blipFill>
        <p:spPr bwMode="auto">
          <a:xfrm>
            <a:off x="3714744" y="1071546"/>
            <a:ext cx="1644839" cy="2433628"/>
          </a:xfrm>
          <a:prstGeom prst="rect">
            <a:avLst/>
          </a:prstGeom>
          <a:noFill/>
        </p:spPr>
      </p:pic>
      <p:pic>
        <p:nvPicPr>
          <p:cNvPr id="8" name="Picture 7"/>
          <p:cNvPicPr/>
          <p:nvPr/>
        </p:nvPicPr>
        <p:blipFill>
          <a:blip r:embed="rId6"/>
          <a:srcRect/>
          <a:stretch>
            <a:fillRect/>
          </a:stretch>
        </p:blipFill>
        <p:spPr bwMode="auto">
          <a:xfrm>
            <a:off x="0" y="0"/>
            <a:ext cx="1000100" cy="42860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357166"/>
            <a:ext cx="8229600" cy="857256"/>
          </a:xfrm>
        </p:spPr>
        <p:txBody>
          <a:bodyPr>
            <a:normAutofit fontScale="90000"/>
          </a:bodyPr>
          <a:lstStyle/>
          <a:p>
            <a:r>
              <a:rPr lang="en-AU" dirty="0" smtClean="0"/>
              <a:t>Export to China – Available Channels</a:t>
            </a:r>
            <a:endParaRPr lang="en-AU" dirty="0"/>
          </a:p>
        </p:txBody>
      </p:sp>
      <p:sp>
        <p:nvSpPr>
          <p:cNvPr id="3" name="Content Placeholder 2"/>
          <p:cNvSpPr>
            <a:spLocks noGrp="1"/>
          </p:cNvSpPr>
          <p:nvPr>
            <p:ph idx="1"/>
          </p:nvPr>
        </p:nvSpPr>
        <p:spPr>
          <a:xfrm>
            <a:off x="214282" y="1142984"/>
            <a:ext cx="8643998" cy="5429288"/>
          </a:xfrm>
        </p:spPr>
        <p:txBody>
          <a:bodyPr>
            <a:normAutofit fontScale="40000" lnSpcReduction="20000"/>
          </a:bodyPr>
          <a:lstStyle/>
          <a:p>
            <a:pPr marL="514350" indent="-514350">
              <a:buFont typeface="+mj-lt"/>
              <a:buAutoNum type="arabicPeriod"/>
            </a:pPr>
            <a:r>
              <a:rPr lang="en-AU" sz="6000" b="1" dirty="0" smtClean="0"/>
              <a:t>Traditional international trade</a:t>
            </a:r>
          </a:p>
          <a:p>
            <a:pPr marL="914400" lvl="1" indent="-514350"/>
            <a:r>
              <a:rPr lang="en-AU" sz="4500" dirty="0" smtClean="0"/>
              <a:t>Complicated processes (e.g. customs, quarantine, etc.) , prolonged clearance</a:t>
            </a:r>
          </a:p>
          <a:p>
            <a:pPr marL="914400" lvl="1" indent="-514350"/>
            <a:r>
              <a:rPr lang="en-AU" sz="4500" dirty="0" smtClean="0"/>
              <a:t>High  import taxes (import duties, value-added tax and consumption tax), could go up to 150% (e.g. </a:t>
            </a:r>
            <a:r>
              <a:rPr lang="en-AU" sz="4500" b="1" dirty="0" smtClean="0"/>
              <a:t>health supplements 20-40%</a:t>
            </a:r>
            <a:r>
              <a:rPr lang="en-AU" sz="4500" dirty="0" smtClean="0"/>
              <a:t>) </a:t>
            </a:r>
          </a:p>
          <a:p>
            <a:pPr marL="914400" lvl="1" indent="-514350"/>
            <a:r>
              <a:rPr lang="en-AU" sz="4500" dirty="0" smtClean="0"/>
              <a:t>Restricted entry requirements for healthcare </a:t>
            </a:r>
            <a:r>
              <a:rPr lang="en-AU" sz="4500" dirty="0" smtClean="0"/>
              <a:t>&amp; </a:t>
            </a:r>
            <a:r>
              <a:rPr lang="en-AU" sz="4500" dirty="0" smtClean="0"/>
              <a:t>personal care products such as health supplements, cosmetics, etc. (e.g. CFDA registrations, compliance checking, Chinese labelling, etc.)</a:t>
            </a:r>
          </a:p>
          <a:p>
            <a:pPr marL="514350" indent="-514350">
              <a:buFont typeface="+mj-lt"/>
              <a:buAutoNum type="arabicPeriod"/>
            </a:pPr>
            <a:r>
              <a:rPr lang="en-AU" sz="6000" b="1" dirty="0" err="1" smtClean="0"/>
              <a:t>Daigou</a:t>
            </a:r>
            <a:endParaRPr lang="en-AU" sz="6000" b="1" dirty="0" smtClean="0"/>
          </a:p>
          <a:p>
            <a:pPr marL="914400" lvl="1" indent="-514350"/>
            <a:r>
              <a:rPr lang="en-AU" sz="4500" dirty="0" smtClean="0"/>
              <a:t>People based in overseas buying goods and sending them back to China as personal items</a:t>
            </a:r>
          </a:p>
          <a:p>
            <a:pPr marL="914400" lvl="1" indent="-514350"/>
            <a:r>
              <a:rPr lang="en-AU" sz="4500" dirty="0" smtClean="0"/>
              <a:t>No tax up to certain amounts </a:t>
            </a:r>
            <a:r>
              <a:rPr lang="en-AU" sz="4500" dirty="0" smtClean="0"/>
              <a:t>(Not </a:t>
            </a:r>
            <a:r>
              <a:rPr lang="en-AU" sz="4500" dirty="0" smtClean="0"/>
              <a:t>commercial!)</a:t>
            </a:r>
          </a:p>
          <a:p>
            <a:pPr marL="914400" lvl="1" indent="-514350"/>
            <a:r>
              <a:rPr lang="en-AU" sz="4500" dirty="0" smtClean="0"/>
              <a:t>No product registration , compliance checking and labelling requirements  </a:t>
            </a:r>
          </a:p>
          <a:p>
            <a:pPr marL="514350" indent="-514350">
              <a:buFont typeface="+mj-lt"/>
              <a:buAutoNum type="arabicPeriod"/>
            </a:pPr>
            <a:r>
              <a:rPr lang="en-AU" sz="6000" b="1" dirty="0" smtClean="0"/>
              <a:t>Cross-Border </a:t>
            </a:r>
            <a:r>
              <a:rPr lang="en-AU" sz="6000" b="1" dirty="0" err="1" smtClean="0"/>
              <a:t>eCommerce</a:t>
            </a:r>
            <a:endParaRPr lang="en-AU" sz="6000" b="1" dirty="0" smtClean="0"/>
          </a:p>
          <a:p>
            <a:pPr marL="914400" lvl="1" indent="-514350"/>
            <a:r>
              <a:rPr lang="en-AU" sz="4500" dirty="0" smtClean="0"/>
              <a:t>Direct import of goods from outside the customs territory of China, utilising special pilot channels, known as cross-border e-commerce platforms, and based on the preferential policies of bonded zones in selected cities. </a:t>
            </a:r>
          </a:p>
          <a:p>
            <a:pPr marL="914400" lvl="1" indent="-514350"/>
            <a:r>
              <a:rPr lang="en-AU" sz="4500" dirty="0" smtClean="0"/>
              <a:t>Reduced import taxes. </a:t>
            </a:r>
            <a:r>
              <a:rPr lang="en-AU" sz="4500" b="1" dirty="0" smtClean="0"/>
              <a:t>Health supplement 0-10%</a:t>
            </a:r>
            <a:r>
              <a:rPr lang="en-AU" sz="4500" dirty="0" smtClean="0"/>
              <a:t>. Tax is not charged if it’s RMB 50 or lower. </a:t>
            </a:r>
          </a:p>
          <a:p>
            <a:pPr marL="914400" lvl="1" indent="-514350"/>
            <a:r>
              <a:rPr lang="en-AU" sz="4500" dirty="0" smtClean="0"/>
              <a:t>No product registration, compliance checking and labelling requirements  </a:t>
            </a:r>
          </a:p>
          <a:p>
            <a:pPr marL="914400" lvl="1" indent="-514350"/>
            <a:r>
              <a:rPr lang="en-AU" sz="4500" dirty="0" smtClean="0"/>
              <a:t>Simplified processes, quick clearance and dispatch</a:t>
            </a:r>
          </a:p>
          <a:p>
            <a:pPr marL="914400" lvl="1" indent="-514350"/>
            <a:endParaRPr lang="en-AU" dirty="0" smtClean="0"/>
          </a:p>
          <a:p>
            <a:endParaRPr lang="en-AU" dirty="0" smtClean="0"/>
          </a:p>
          <a:p>
            <a:endParaRPr lang="en-AU" dirty="0" smtClean="0"/>
          </a:p>
          <a:p>
            <a:endParaRPr lang="en-AU" dirty="0"/>
          </a:p>
        </p:txBody>
      </p:sp>
      <p:grpSp>
        <p:nvGrpSpPr>
          <p:cNvPr id="4" name="Group 6"/>
          <p:cNvGrpSpPr>
            <a:grpSpLocks/>
          </p:cNvGrpSpPr>
          <p:nvPr/>
        </p:nvGrpSpPr>
        <p:grpSpPr bwMode="auto">
          <a:xfrm>
            <a:off x="0" y="6351608"/>
            <a:ext cx="9144000" cy="506392"/>
            <a:chOff x="321" y="14850"/>
            <a:chExt cx="11601" cy="547"/>
          </a:xfrm>
        </p:grpSpPr>
        <p:sp>
          <p:nvSpPr>
            <p:cNvPr id="5" name="Rectangle 7"/>
            <p:cNvSpPr>
              <a:spLocks noChangeArrowheads="1"/>
            </p:cNvSpPr>
            <p:nvPr/>
          </p:nvSpPr>
          <p:spPr bwMode="auto">
            <a:xfrm>
              <a:off x="321" y="14965"/>
              <a:ext cx="11601" cy="432"/>
            </a:xfrm>
            <a:prstGeom prst="rect">
              <a:avLst/>
            </a:prstGeom>
            <a:solidFill>
              <a:srgbClr val="0070C0"/>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AU" altLang="zh-CN" sz="2000" b="1" i="0" u="none" strike="noStrike" cap="none" normalizeH="0" baseline="0" dirty="0" smtClean="0">
                  <a:ln>
                    <a:noFill/>
                  </a:ln>
                  <a:solidFill>
                    <a:srgbClr val="FFFFFF"/>
                  </a:solidFill>
                  <a:effectLst/>
                  <a:latin typeface="Agency FB" pitchFamily="34" charset="0"/>
                  <a:ea typeface="SimSun" pitchFamily="2" charset="-122"/>
                  <a:cs typeface="Arial" pitchFamily="34" charset="0"/>
                </a:rPr>
                <a:t>APPharma Pty Ltd</a:t>
              </a:r>
              <a:endParaRPr kumimoji="0" lang="en-AU" altLang="zh-CN" sz="1100" b="0" i="0" u="none" strike="noStrike" cap="none" normalizeH="0" baseline="0" dirty="0" smtClean="0">
                <a:ln>
                  <a:noFill/>
                </a:ln>
                <a:solidFill>
                  <a:schemeClr val="tx1"/>
                </a:solidFill>
                <a:effectLst/>
                <a:latin typeface="Times New Roman" pitchFamily="18" charset="0"/>
                <a:ea typeface="SimSun" pitchFamily="2" charset="-122"/>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6" name="Rectangle 9"/>
            <p:cNvSpPr>
              <a:spLocks noChangeArrowheads="1"/>
            </p:cNvSpPr>
            <p:nvPr/>
          </p:nvSpPr>
          <p:spPr bwMode="auto">
            <a:xfrm>
              <a:off x="321" y="14850"/>
              <a:ext cx="11601" cy="54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lang="en-AU"/>
            </a:p>
          </p:txBody>
        </p:sp>
      </p:grpSp>
      <p:pic>
        <p:nvPicPr>
          <p:cNvPr id="8" name="Picture 7"/>
          <p:cNvPicPr/>
          <p:nvPr/>
        </p:nvPicPr>
        <p:blipFill>
          <a:blip r:embed="rId2"/>
          <a:srcRect/>
          <a:stretch>
            <a:fillRect/>
          </a:stretch>
        </p:blipFill>
        <p:spPr bwMode="auto">
          <a:xfrm>
            <a:off x="0" y="0"/>
            <a:ext cx="1000100" cy="42860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286388"/>
            <a:ext cx="9144000" cy="1143000"/>
          </a:xfrm>
        </p:spPr>
        <p:txBody>
          <a:bodyPr>
            <a:normAutofit/>
          </a:bodyPr>
          <a:lstStyle/>
          <a:p>
            <a:r>
              <a:rPr lang="en-AU" sz="2000" dirty="0" smtClean="0"/>
              <a:t>It’s predicted that imported </a:t>
            </a:r>
            <a:r>
              <a:rPr lang="en-AU" sz="2000" dirty="0" err="1" smtClean="0"/>
              <a:t>eCommerce</a:t>
            </a:r>
            <a:r>
              <a:rPr lang="en-AU" sz="2000" dirty="0" smtClean="0"/>
              <a:t> products in 2016 will worth RMB 6.5 trillion, and it will soon account for 20% of China’s foreign </a:t>
            </a:r>
            <a:r>
              <a:rPr lang="en-AU" sz="2000" dirty="0" smtClean="0"/>
              <a:t>trade. </a:t>
            </a:r>
            <a:endParaRPr lang="en-AU" sz="2000" dirty="0"/>
          </a:p>
        </p:txBody>
      </p:sp>
      <p:pic>
        <p:nvPicPr>
          <p:cNvPr id="1026" name="Picture 2"/>
          <p:cNvPicPr>
            <a:picLocks noGrp="1" noChangeAspect="1" noChangeArrowheads="1"/>
          </p:cNvPicPr>
          <p:nvPr>
            <p:ph idx="1"/>
          </p:nvPr>
        </p:nvPicPr>
        <p:blipFill>
          <a:blip r:embed="rId2"/>
          <a:srcRect/>
          <a:stretch>
            <a:fillRect/>
          </a:stretch>
        </p:blipFill>
        <p:spPr bwMode="auto">
          <a:xfrm>
            <a:off x="785786" y="928670"/>
            <a:ext cx="7991918" cy="4325157"/>
          </a:xfrm>
          <a:prstGeom prst="rect">
            <a:avLst/>
          </a:prstGeom>
          <a:noFill/>
          <a:ln w="9525">
            <a:noFill/>
            <a:miter lim="800000"/>
            <a:headEnd/>
            <a:tailEnd/>
          </a:ln>
          <a:effectLst/>
        </p:spPr>
      </p:pic>
      <p:sp>
        <p:nvSpPr>
          <p:cNvPr id="7" name="Title 1"/>
          <p:cNvSpPr txBox="1">
            <a:spLocks/>
          </p:cNvSpPr>
          <p:nvPr/>
        </p:nvSpPr>
        <p:spPr>
          <a:xfrm>
            <a:off x="428596" y="0"/>
            <a:ext cx="8229600" cy="11430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AU" sz="4400" b="0" i="0" u="none" strike="noStrike" kern="1200" cap="none" spc="0" normalizeH="0" baseline="0" noProof="0" dirty="0" smtClean="0">
                <a:ln>
                  <a:noFill/>
                </a:ln>
                <a:solidFill>
                  <a:schemeClr val="tx1"/>
                </a:solidFill>
                <a:effectLst/>
                <a:uLnTx/>
                <a:uFillTx/>
                <a:latin typeface="+mj-lt"/>
                <a:ea typeface="+mj-ea"/>
                <a:cs typeface="+mj-cs"/>
              </a:rPr>
              <a:t>China </a:t>
            </a:r>
            <a:r>
              <a:rPr kumimoji="0" lang="en-AU" sz="4400" b="0" i="0" u="none" strike="noStrike" kern="1200" cap="none" spc="0" normalizeH="0" baseline="0" noProof="0" dirty="0" err="1" smtClean="0">
                <a:ln>
                  <a:noFill/>
                </a:ln>
                <a:solidFill>
                  <a:schemeClr val="tx1"/>
                </a:solidFill>
                <a:effectLst/>
                <a:uLnTx/>
                <a:uFillTx/>
                <a:latin typeface="+mj-lt"/>
                <a:ea typeface="+mj-ea"/>
                <a:cs typeface="+mj-cs"/>
              </a:rPr>
              <a:t>eCommerce</a:t>
            </a:r>
            <a:r>
              <a:rPr kumimoji="0" lang="en-AU" sz="4400" b="0" i="0" u="none" strike="noStrike" kern="1200" cap="none" spc="0" normalizeH="0" baseline="0" noProof="0" dirty="0" smtClean="0">
                <a:ln>
                  <a:noFill/>
                </a:ln>
                <a:solidFill>
                  <a:schemeClr val="tx1"/>
                </a:solidFill>
                <a:effectLst/>
                <a:uLnTx/>
                <a:uFillTx/>
                <a:latin typeface="+mj-lt"/>
                <a:ea typeface="+mj-ea"/>
                <a:cs typeface="+mj-cs"/>
              </a:rPr>
              <a:t> Sales</a:t>
            </a:r>
            <a:endParaRPr kumimoji="0" lang="en-AU" sz="4400" b="0" i="0" u="none" strike="noStrike" kern="1200" cap="none" spc="0" normalizeH="0" baseline="0" noProof="0" dirty="0">
              <a:ln>
                <a:noFill/>
              </a:ln>
              <a:solidFill>
                <a:schemeClr val="tx1"/>
              </a:solidFill>
              <a:effectLst/>
              <a:uLnTx/>
              <a:uFillTx/>
              <a:latin typeface="+mj-lt"/>
              <a:ea typeface="+mj-ea"/>
              <a:cs typeface="+mj-cs"/>
            </a:endParaRPr>
          </a:p>
        </p:txBody>
      </p:sp>
      <p:grpSp>
        <p:nvGrpSpPr>
          <p:cNvPr id="5" name="Group 6"/>
          <p:cNvGrpSpPr>
            <a:grpSpLocks/>
          </p:cNvGrpSpPr>
          <p:nvPr/>
        </p:nvGrpSpPr>
        <p:grpSpPr bwMode="auto">
          <a:xfrm>
            <a:off x="0" y="6351608"/>
            <a:ext cx="9144000" cy="506392"/>
            <a:chOff x="321" y="14850"/>
            <a:chExt cx="11601" cy="547"/>
          </a:xfrm>
        </p:grpSpPr>
        <p:sp>
          <p:nvSpPr>
            <p:cNvPr id="6" name="Rectangle 7"/>
            <p:cNvSpPr>
              <a:spLocks noChangeArrowheads="1"/>
            </p:cNvSpPr>
            <p:nvPr/>
          </p:nvSpPr>
          <p:spPr bwMode="auto">
            <a:xfrm>
              <a:off x="321" y="14965"/>
              <a:ext cx="11601" cy="432"/>
            </a:xfrm>
            <a:prstGeom prst="rect">
              <a:avLst/>
            </a:prstGeom>
            <a:solidFill>
              <a:srgbClr val="0070C0"/>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AU" altLang="zh-CN" sz="2000" b="1" i="0" u="none" strike="noStrike" cap="none" normalizeH="0" baseline="0" dirty="0" smtClean="0">
                  <a:ln>
                    <a:noFill/>
                  </a:ln>
                  <a:solidFill>
                    <a:srgbClr val="FFFFFF"/>
                  </a:solidFill>
                  <a:effectLst/>
                  <a:latin typeface="Agency FB" pitchFamily="34" charset="0"/>
                  <a:ea typeface="SimSun" pitchFamily="2" charset="-122"/>
                  <a:cs typeface="Arial" pitchFamily="34" charset="0"/>
                </a:rPr>
                <a:t>APPharma Pty Ltd</a:t>
              </a:r>
              <a:endParaRPr kumimoji="0" lang="en-AU" altLang="zh-CN" sz="1100" b="0" i="0" u="none" strike="noStrike" cap="none" normalizeH="0" baseline="0" dirty="0" smtClean="0">
                <a:ln>
                  <a:noFill/>
                </a:ln>
                <a:solidFill>
                  <a:schemeClr val="tx1"/>
                </a:solidFill>
                <a:effectLst/>
                <a:latin typeface="Times New Roman" pitchFamily="18" charset="0"/>
                <a:ea typeface="SimSun" pitchFamily="2" charset="-122"/>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8" name="Rectangle 9"/>
            <p:cNvSpPr>
              <a:spLocks noChangeArrowheads="1"/>
            </p:cNvSpPr>
            <p:nvPr/>
          </p:nvSpPr>
          <p:spPr bwMode="auto">
            <a:xfrm>
              <a:off x="321" y="14850"/>
              <a:ext cx="11601" cy="54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lang="en-AU"/>
            </a:p>
          </p:txBody>
        </p:sp>
      </p:grpSp>
      <p:pic>
        <p:nvPicPr>
          <p:cNvPr id="10" name="Picture 9"/>
          <p:cNvPicPr/>
          <p:nvPr/>
        </p:nvPicPr>
        <p:blipFill>
          <a:blip r:embed="rId3"/>
          <a:srcRect/>
          <a:stretch>
            <a:fillRect/>
          </a:stretch>
        </p:blipFill>
        <p:spPr bwMode="auto">
          <a:xfrm>
            <a:off x="0" y="0"/>
            <a:ext cx="1000100" cy="42860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285728"/>
            <a:ext cx="8229600" cy="857232"/>
          </a:xfrm>
        </p:spPr>
        <p:txBody>
          <a:bodyPr/>
          <a:lstStyle/>
          <a:p>
            <a:r>
              <a:rPr lang="en-AU" dirty="0" smtClean="0"/>
              <a:t>Cross-Border </a:t>
            </a:r>
            <a:r>
              <a:rPr lang="en-AU" dirty="0" err="1" smtClean="0"/>
              <a:t>eCommerce</a:t>
            </a:r>
            <a:r>
              <a:rPr lang="en-AU" dirty="0" smtClean="0"/>
              <a:t> Sales</a:t>
            </a:r>
            <a:endParaRPr lang="en-AU" dirty="0"/>
          </a:p>
        </p:txBody>
      </p:sp>
      <p:sp>
        <p:nvSpPr>
          <p:cNvPr id="3" name="Content Placeholder 2"/>
          <p:cNvSpPr>
            <a:spLocks noGrp="1"/>
          </p:cNvSpPr>
          <p:nvPr>
            <p:ph idx="1"/>
          </p:nvPr>
        </p:nvSpPr>
        <p:spPr>
          <a:xfrm>
            <a:off x="457200" y="1071546"/>
            <a:ext cx="8229600" cy="5214974"/>
          </a:xfrm>
        </p:spPr>
        <p:txBody>
          <a:bodyPr>
            <a:normAutofit fontScale="70000" lnSpcReduction="20000"/>
          </a:bodyPr>
          <a:lstStyle/>
          <a:p>
            <a:pPr marL="514350" indent="-514350">
              <a:buFont typeface="+mj-lt"/>
              <a:buAutoNum type="arabicPeriod"/>
            </a:pPr>
            <a:r>
              <a:rPr lang="en-AU" sz="3400" b="1" dirty="0" smtClean="0"/>
              <a:t>Direct to customers</a:t>
            </a:r>
          </a:p>
          <a:p>
            <a:pPr marL="914400" lvl="1" indent="-514350"/>
            <a:r>
              <a:rPr lang="en-AU" dirty="0" smtClean="0"/>
              <a:t>Customers order goods online in China via online shops (e.g. Tmall, </a:t>
            </a:r>
            <a:r>
              <a:rPr lang="en-AU" dirty="0" err="1" smtClean="0"/>
              <a:t>Taobao</a:t>
            </a:r>
            <a:r>
              <a:rPr lang="en-AU" dirty="0" smtClean="0"/>
              <a:t>, JD, VIP,  etc.), overseas suppliers ship goods to the customers via  international postal or courier</a:t>
            </a:r>
          </a:p>
          <a:p>
            <a:pPr marL="914400" lvl="1" indent="-514350"/>
            <a:r>
              <a:rPr lang="en-AU" dirty="0" smtClean="0"/>
              <a:t>Small quantities </a:t>
            </a:r>
          </a:p>
          <a:p>
            <a:pPr marL="914400" lvl="1" indent="-514350"/>
            <a:r>
              <a:rPr lang="en-AU" dirty="0" smtClean="0"/>
              <a:t>Direct to retail customers </a:t>
            </a:r>
          </a:p>
          <a:p>
            <a:pPr marL="514350" indent="-514350">
              <a:buFont typeface="+mj-lt"/>
              <a:buAutoNum type="arabicPeriod"/>
            </a:pPr>
            <a:r>
              <a:rPr lang="en-AU" sz="3400" b="1" dirty="0" smtClean="0"/>
              <a:t>Bonded warehouse</a:t>
            </a:r>
          </a:p>
          <a:p>
            <a:pPr marL="914400" lvl="1" indent="-514350"/>
            <a:r>
              <a:rPr lang="en-AU" dirty="0" smtClean="0"/>
              <a:t>Goods in </a:t>
            </a:r>
            <a:r>
              <a:rPr lang="en-AU" dirty="0" smtClean="0"/>
              <a:t>large </a:t>
            </a:r>
            <a:r>
              <a:rPr lang="en-AU" dirty="0" smtClean="0"/>
              <a:t>quantities as consolidated shipment were sent to licensed </a:t>
            </a:r>
            <a:r>
              <a:rPr lang="en-AU" dirty="0" err="1" smtClean="0"/>
              <a:t>eCommerce</a:t>
            </a:r>
            <a:r>
              <a:rPr lang="en-AU" dirty="0" smtClean="0"/>
              <a:t> trading platform company bonded warehouses in free trade zones in China via sea or air freight</a:t>
            </a:r>
          </a:p>
          <a:p>
            <a:pPr marL="914400" lvl="1" indent="-514350"/>
            <a:r>
              <a:rPr lang="en-AU" dirty="0" smtClean="0"/>
              <a:t>Large quantities</a:t>
            </a:r>
          </a:p>
          <a:p>
            <a:pPr marL="914400" lvl="1" indent="-514350"/>
            <a:r>
              <a:rPr lang="en-AU" dirty="0" smtClean="0"/>
              <a:t>Orders are cleared and processed by  the licensed </a:t>
            </a:r>
            <a:r>
              <a:rPr lang="en-AU" dirty="0" err="1" smtClean="0"/>
              <a:t>eCommerce</a:t>
            </a:r>
            <a:r>
              <a:rPr lang="en-AU" dirty="0" smtClean="0"/>
              <a:t> trading platforms , then dispatched to retail customers from the bonded warehouses</a:t>
            </a:r>
          </a:p>
          <a:p>
            <a:pPr marL="914400" lvl="1" indent="-514350"/>
            <a:r>
              <a:rPr lang="en-AU" dirty="0" smtClean="0"/>
              <a:t>The licensed </a:t>
            </a:r>
            <a:r>
              <a:rPr lang="en-AU" dirty="0" err="1" smtClean="0"/>
              <a:t>eCommerce</a:t>
            </a:r>
            <a:r>
              <a:rPr lang="en-AU" dirty="0" smtClean="0"/>
              <a:t> trading platform companies have their own online shops or offline shops in the free trade zones, they also work together with other online companies such as Tmall or JD as partners for product sales</a:t>
            </a:r>
          </a:p>
          <a:p>
            <a:pPr marL="914400" lvl="1" indent="-514350"/>
            <a:endParaRPr lang="en-AU" dirty="0"/>
          </a:p>
        </p:txBody>
      </p:sp>
      <p:grpSp>
        <p:nvGrpSpPr>
          <p:cNvPr id="4" name="Group 6"/>
          <p:cNvGrpSpPr>
            <a:grpSpLocks/>
          </p:cNvGrpSpPr>
          <p:nvPr/>
        </p:nvGrpSpPr>
        <p:grpSpPr bwMode="auto">
          <a:xfrm>
            <a:off x="0" y="6351608"/>
            <a:ext cx="9144000" cy="506392"/>
            <a:chOff x="321" y="14850"/>
            <a:chExt cx="11601" cy="547"/>
          </a:xfrm>
        </p:grpSpPr>
        <p:sp>
          <p:nvSpPr>
            <p:cNvPr id="5" name="Rectangle 7"/>
            <p:cNvSpPr>
              <a:spLocks noChangeArrowheads="1"/>
            </p:cNvSpPr>
            <p:nvPr/>
          </p:nvSpPr>
          <p:spPr bwMode="auto">
            <a:xfrm>
              <a:off x="321" y="14965"/>
              <a:ext cx="11601" cy="432"/>
            </a:xfrm>
            <a:prstGeom prst="rect">
              <a:avLst/>
            </a:prstGeom>
            <a:solidFill>
              <a:srgbClr val="0070C0"/>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AU" altLang="zh-CN" sz="2000" b="1" i="0" u="none" strike="noStrike" cap="none" normalizeH="0" baseline="0" dirty="0" smtClean="0">
                  <a:ln>
                    <a:noFill/>
                  </a:ln>
                  <a:solidFill>
                    <a:srgbClr val="FFFFFF"/>
                  </a:solidFill>
                  <a:effectLst/>
                  <a:latin typeface="Agency FB" pitchFamily="34" charset="0"/>
                  <a:ea typeface="SimSun" pitchFamily="2" charset="-122"/>
                  <a:cs typeface="Arial" pitchFamily="34" charset="0"/>
                </a:rPr>
                <a:t>APPharma Pty Ltd</a:t>
              </a:r>
              <a:endParaRPr kumimoji="0" lang="en-AU" altLang="zh-CN" sz="1100" b="0" i="0" u="none" strike="noStrike" cap="none" normalizeH="0" baseline="0" dirty="0" smtClean="0">
                <a:ln>
                  <a:noFill/>
                </a:ln>
                <a:solidFill>
                  <a:schemeClr val="tx1"/>
                </a:solidFill>
                <a:effectLst/>
                <a:latin typeface="Times New Roman" pitchFamily="18" charset="0"/>
                <a:ea typeface="SimSun" pitchFamily="2" charset="-122"/>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6" name="Rectangle 9"/>
            <p:cNvSpPr>
              <a:spLocks noChangeArrowheads="1"/>
            </p:cNvSpPr>
            <p:nvPr/>
          </p:nvSpPr>
          <p:spPr bwMode="auto">
            <a:xfrm>
              <a:off x="321" y="14850"/>
              <a:ext cx="11601" cy="54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lang="en-AU"/>
            </a:p>
          </p:txBody>
        </p:sp>
      </p:grpSp>
      <p:pic>
        <p:nvPicPr>
          <p:cNvPr id="8" name="Picture 7"/>
          <p:cNvPicPr/>
          <p:nvPr/>
        </p:nvPicPr>
        <p:blipFill>
          <a:blip r:embed="rId2"/>
          <a:srcRect/>
          <a:stretch>
            <a:fillRect/>
          </a:stretch>
        </p:blipFill>
        <p:spPr bwMode="auto">
          <a:xfrm>
            <a:off x="0" y="0"/>
            <a:ext cx="1000100" cy="428604"/>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smtClean="0"/>
              <a:t>4.8 Changes on Cross-Boarder </a:t>
            </a:r>
            <a:r>
              <a:rPr lang="en-AU" dirty="0" err="1" smtClean="0"/>
              <a:t>eCommerce</a:t>
            </a:r>
            <a:endParaRPr lang="en-AU" dirty="0"/>
          </a:p>
        </p:txBody>
      </p:sp>
      <p:sp>
        <p:nvSpPr>
          <p:cNvPr id="3" name="Content Placeholder 2"/>
          <p:cNvSpPr>
            <a:spLocks noGrp="1"/>
          </p:cNvSpPr>
          <p:nvPr>
            <p:ph idx="1"/>
          </p:nvPr>
        </p:nvSpPr>
        <p:spPr/>
        <p:txBody>
          <a:bodyPr/>
          <a:lstStyle/>
          <a:p>
            <a:pPr marL="514350" indent="-514350">
              <a:buFont typeface="+mj-lt"/>
              <a:buAutoNum type="arabicPeriod"/>
            </a:pPr>
            <a:r>
              <a:rPr lang="en-AU" dirty="0" smtClean="0"/>
              <a:t>Introduced by the Ministry of Finance, General Administration of Customs and the State Administration of Taxation</a:t>
            </a:r>
          </a:p>
          <a:p>
            <a:pPr marL="514350" indent="-514350">
              <a:buFont typeface="+mj-lt"/>
              <a:buAutoNum type="arabicPeriod"/>
            </a:pPr>
            <a:r>
              <a:rPr lang="en-AU" dirty="0" smtClean="0"/>
              <a:t>Effective from the 8</a:t>
            </a:r>
            <a:r>
              <a:rPr lang="en-AU" baseline="30000" dirty="0" smtClean="0"/>
              <a:t>th</a:t>
            </a:r>
            <a:r>
              <a:rPr lang="en-AU" dirty="0" smtClean="0"/>
              <a:t> of April, 2016 </a:t>
            </a:r>
          </a:p>
          <a:p>
            <a:pPr marL="514350" indent="-514350">
              <a:buFont typeface="+mj-lt"/>
              <a:buAutoNum type="arabicPeriod"/>
            </a:pPr>
            <a:r>
              <a:rPr lang="en-AU" dirty="0" smtClean="0"/>
              <a:t>Three m</a:t>
            </a:r>
            <a:r>
              <a:rPr lang="en-AU" dirty="0" smtClean="0"/>
              <a:t>ain </a:t>
            </a:r>
            <a:r>
              <a:rPr lang="en-AU" dirty="0" smtClean="0"/>
              <a:t>areas of changes</a:t>
            </a:r>
          </a:p>
          <a:p>
            <a:pPr marL="914400" lvl="1" indent="-514350"/>
            <a:r>
              <a:rPr lang="en-AU" dirty="0" smtClean="0"/>
              <a:t>Taxes</a:t>
            </a:r>
          </a:p>
          <a:p>
            <a:pPr marL="914400" lvl="1" indent="-514350"/>
            <a:r>
              <a:rPr lang="en-AU" dirty="0" smtClean="0"/>
              <a:t>Allowable goods</a:t>
            </a:r>
          </a:p>
          <a:p>
            <a:pPr marL="914400" lvl="1" indent="-514350"/>
            <a:r>
              <a:rPr lang="en-AU" dirty="0" smtClean="0"/>
              <a:t>Other conditions (e.g. product registrations)</a:t>
            </a:r>
          </a:p>
          <a:p>
            <a:pPr marL="514350" indent="-514350">
              <a:buFont typeface="+mj-lt"/>
              <a:buAutoNum type="arabicPeriod"/>
            </a:pPr>
            <a:endParaRPr lang="en-AU" dirty="0"/>
          </a:p>
        </p:txBody>
      </p:sp>
      <p:grpSp>
        <p:nvGrpSpPr>
          <p:cNvPr id="4" name="Group 6"/>
          <p:cNvGrpSpPr>
            <a:grpSpLocks/>
          </p:cNvGrpSpPr>
          <p:nvPr/>
        </p:nvGrpSpPr>
        <p:grpSpPr bwMode="auto">
          <a:xfrm>
            <a:off x="0" y="6351608"/>
            <a:ext cx="9144000" cy="506392"/>
            <a:chOff x="321" y="14850"/>
            <a:chExt cx="11601" cy="547"/>
          </a:xfrm>
        </p:grpSpPr>
        <p:sp>
          <p:nvSpPr>
            <p:cNvPr id="5" name="Rectangle 7"/>
            <p:cNvSpPr>
              <a:spLocks noChangeArrowheads="1"/>
            </p:cNvSpPr>
            <p:nvPr/>
          </p:nvSpPr>
          <p:spPr bwMode="auto">
            <a:xfrm>
              <a:off x="321" y="14965"/>
              <a:ext cx="11601" cy="432"/>
            </a:xfrm>
            <a:prstGeom prst="rect">
              <a:avLst/>
            </a:prstGeom>
            <a:solidFill>
              <a:srgbClr val="0070C0"/>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AU" altLang="zh-CN" sz="2000" b="1" i="0" u="none" strike="noStrike" cap="none" normalizeH="0" baseline="0" dirty="0" smtClean="0">
                  <a:ln>
                    <a:noFill/>
                  </a:ln>
                  <a:solidFill>
                    <a:srgbClr val="FFFFFF"/>
                  </a:solidFill>
                  <a:effectLst/>
                  <a:latin typeface="Agency FB" pitchFamily="34" charset="0"/>
                  <a:ea typeface="SimSun" pitchFamily="2" charset="-122"/>
                  <a:cs typeface="Arial" pitchFamily="34" charset="0"/>
                </a:rPr>
                <a:t>APPharma Pty Ltd</a:t>
              </a:r>
              <a:endParaRPr kumimoji="0" lang="en-AU" altLang="zh-CN" sz="1100" b="0" i="0" u="none" strike="noStrike" cap="none" normalizeH="0" baseline="0" dirty="0" smtClean="0">
                <a:ln>
                  <a:noFill/>
                </a:ln>
                <a:solidFill>
                  <a:schemeClr val="tx1"/>
                </a:solidFill>
                <a:effectLst/>
                <a:latin typeface="Times New Roman" pitchFamily="18" charset="0"/>
                <a:ea typeface="SimSun" pitchFamily="2" charset="-122"/>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6" name="Rectangle 9"/>
            <p:cNvSpPr>
              <a:spLocks noChangeArrowheads="1"/>
            </p:cNvSpPr>
            <p:nvPr/>
          </p:nvSpPr>
          <p:spPr bwMode="auto">
            <a:xfrm>
              <a:off x="321" y="14850"/>
              <a:ext cx="11601" cy="54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lang="en-AU"/>
            </a:p>
          </p:txBody>
        </p:sp>
      </p:grpSp>
      <p:pic>
        <p:nvPicPr>
          <p:cNvPr id="8" name="Picture 7"/>
          <p:cNvPicPr/>
          <p:nvPr/>
        </p:nvPicPr>
        <p:blipFill>
          <a:blip r:embed="rId2"/>
          <a:srcRect/>
          <a:stretch>
            <a:fillRect/>
          </a:stretch>
        </p:blipFill>
        <p:spPr bwMode="auto">
          <a:xfrm>
            <a:off x="0" y="0"/>
            <a:ext cx="1000100" cy="428604"/>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Taxes</a:t>
            </a:r>
            <a:endParaRPr lang="en-AU" dirty="0"/>
          </a:p>
        </p:txBody>
      </p:sp>
      <p:sp>
        <p:nvSpPr>
          <p:cNvPr id="3" name="Content Placeholder 2"/>
          <p:cNvSpPr>
            <a:spLocks noGrp="1"/>
          </p:cNvSpPr>
          <p:nvPr>
            <p:ph idx="1"/>
          </p:nvPr>
        </p:nvSpPr>
        <p:spPr>
          <a:xfrm>
            <a:off x="457200" y="1357298"/>
            <a:ext cx="8229600" cy="4768865"/>
          </a:xfrm>
        </p:spPr>
        <p:txBody>
          <a:bodyPr>
            <a:normAutofit fontScale="92500" lnSpcReduction="20000"/>
          </a:bodyPr>
          <a:lstStyle/>
          <a:p>
            <a:r>
              <a:rPr lang="en-AU" dirty="0" smtClean="0"/>
              <a:t>Previous</a:t>
            </a:r>
          </a:p>
          <a:p>
            <a:pPr lvl="1"/>
            <a:r>
              <a:rPr lang="en-AU" dirty="0" smtClean="0"/>
              <a:t>Treated as personal postal articles with a ‘parcel tax’</a:t>
            </a:r>
          </a:p>
          <a:p>
            <a:pPr lvl="1"/>
            <a:r>
              <a:rPr lang="en-AU" dirty="0" smtClean="0"/>
              <a:t>Low tax rate (0-10</a:t>
            </a:r>
            <a:r>
              <a:rPr lang="en-AU" dirty="0" smtClean="0"/>
              <a:t>% for health supplements)</a:t>
            </a:r>
            <a:endParaRPr lang="en-AU" dirty="0" smtClean="0"/>
          </a:p>
          <a:p>
            <a:pPr lvl="1"/>
            <a:r>
              <a:rPr lang="en-AU" dirty="0" smtClean="0"/>
              <a:t>Tax under RMB 50 is waived</a:t>
            </a:r>
          </a:p>
          <a:p>
            <a:r>
              <a:rPr lang="en-AU" dirty="0" smtClean="0"/>
              <a:t>Now</a:t>
            </a:r>
          </a:p>
          <a:p>
            <a:pPr lvl="1"/>
            <a:r>
              <a:rPr lang="en-AU" dirty="0" smtClean="0"/>
              <a:t>Multiple taxes: subject </a:t>
            </a:r>
            <a:r>
              <a:rPr lang="en-AU" dirty="0" smtClean="0"/>
              <a:t>to import duties, </a:t>
            </a:r>
            <a:r>
              <a:rPr lang="en-AU" dirty="0" smtClean="0"/>
              <a:t>value-added </a:t>
            </a:r>
            <a:r>
              <a:rPr lang="en-AU" dirty="0" smtClean="0"/>
              <a:t>tax and consumption tax (~ 11.9% for health supplements)</a:t>
            </a:r>
          </a:p>
          <a:p>
            <a:pPr lvl="1"/>
            <a:r>
              <a:rPr lang="en-AU" dirty="0" smtClean="0"/>
              <a:t>Limits: </a:t>
            </a:r>
            <a:r>
              <a:rPr lang="en-AU" dirty="0" smtClean="0"/>
              <a:t>at </a:t>
            </a:r>
            <a:r>
              <a:rPr lang="en-AU" dirty="0" smtClean="0"/>
              <a:t>this tax rate, max single transaction of product value </a:t>
            </a:r>
            <a:r>
              <a:rPr lang="en-AU" dirty="0" smtClean="0"/>
              <a:t>up to </a:t>
            </a:r>
            <a:r>
              <a:rPr lang="en-AU" dirty="0" smtClean="0"/>
              <a:t>RBM 2,000, annual value </a:t>
            </a:r>
            <a:r>
              <a:rPr lang="en-AU" dirty="0" smtClean="0"/>
              <a:t>up to </a:t>
            </a:r>
            <a:r>
              <a:rPr lang="en-AU" dirty="0" smtClean="0"/>
              <a:t>RMB 20,000. Importation over these limits will be charged with conventional import tax rate </a:t>
            </a:r>
          </a:p>
          <a:p>
            <a:pPr lvl="1"/>
            <a:endParaRPr lang="en-AU" dirty="0" smtClean="0"/>
          </a:p>
          <a:p>
            <a:pPr lvl="1"/>
            <a:endParaRPr lang="en-AU" dirty="0"/>
          </a:p>
        </p:txBody>
      </p:sp>
      <p:grpSp>
        <p:nvGrpSpPr>
          <p:cNvPr id="5" name="Group 6"/>
          <p:cNvGrpSpPr>
            <a:grpSpLocks/>
          </p:cNvGrpSpPr>
          <p:nvPr/>
        </p:nvGrpSpPr>
        <p:grpSpPr bwMode="auto">
          <a:xfrm>
            <a:off x="0" y="6351608"/>
            <a:ext cx="9144000" cy="506392"/>
            <a:chOff x="321" y="14850"/>
            <a:chExt cx="11601" cy="547"/>
          </a:xfrm>
        </p:grpSpPr>
        <p:sp>
          <p:nvSpPr>
            <p:cNvPr id="6" name="Rectangle 7"/>
            <p:cNvSpPr>
              <a:spLocks noChangeArrowheads="1"/>
            </p:cNvSpPr>
            <p:nvPr/>
          </p:nvSpPr>
          <p:spPr bwMode="auto">
            <a:xfrm>
              <a:off x="321" y="14965"/>
              <a:ext cx="11601" cy="432"/>
            </a:xfrm>
            <a:prstGeom prst="rect">
              <a:avLst/>
            </a:prstGeom>
            <a:solidFill>
              <a:srgbClr val="0070C0"/>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AU" altLang="zh-CN" sz="2000" b="1" i="0" u="none" strike="noStrike" cap="none" normalizeH="0" baseline="0" dirty="0" smtClean="0">
                  <a:ln>
                    <a:noFill/>
                  </a:ln>
                  <a:solidFill>
                    <a:srgbClr val="FFFFFF"/>
                  </a:solidFill>
                  <a:effectLst/>
                  <a:latin typeface="Agency FB" pitchFamily="34" charset="0"/>
                  <a:ea typeface="SimSun" pitchFamily="2" charset="-122"/>
                  <a:cs typeface="Arial" pitchFamily="34" charset="0"/>
                </a:rPr>
                <a:t>APPharma Pty Ltd</a:t>
              </a:r>
              <a:endParaRPr kumimoji="0" lang="en-AU" altLang="zh-CN" sz="1100" b="0" i="0" u="none" strike="noStrike" cap="none" normalizeH="0" baseline="0" dirty="0" smtClean="0">
                <a:ln>
                  <a:noFill/>
                </a:ln>
                <a:solidFill>
                  <a:schemeClr val="tx1"/>
                </a:solidFill>
                <a:effectLst/>
                <a:latin typeface="Times New Roman" pitchFamily="18" charset="0"/>
                <a:ea typeface="SimSun" pitchFamily="2" charset="-122"/>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7" name="Rectangle 9"/>
            <p:cNvSpPr>
              <a:spLocks noChangeArrowheads="1"/>
            </p:cNvSpPr>
            <p:nvPr/>
          </p:nvSpPr>
          <p:spPr bwMode="auto">
            <a:xfrm>
              <a:off x="321" y="14850"/>
              <a:ext cx="11601" cy="54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lang="en-AU"/>
            </a:p>
          </p:txBody>
        </p:sp>
      </p:grpSp>
      <p:pic>
        <p:nvPicPr>
          <p:cNvPr id="8" name="Picture 7"/>
          <p:cNvPicPr/>
          <p:nvPr/>
        </p:nvPicPr>
        <p:blipFill>
          <a:blip r:embed="rId2"/>
          <a:srcRect/>
          <a:stretch>
            <a:fillRect/>
          </a:stretch>
        </p:blipFill>
        <p:spPr bwMode="auto">
          <a:xfrm>
            <a:off x="0" y="0"/>
            <a:ext cx="1000100" cy="428604"/>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Allowable Goods</a:t>
            </a:r>
            <a:endParaRPr lang="en-AU" dirty="0"/>
          </a:p>
        </p:txBody>
      </p:sp>
      <p:sp>
        <p:nvSpPr>
          <p:cNvPr id="3" name="Content Placeholder 2"/>
          <p:cNvSpPr>
            <a:spLocks noGrp="1"/>
          </p:cNvSpPr>
          <p:nvPr>
            <p:ph idx="1"/>
          </p:nvPr>
        </p:nvSpPr>
        <p:spPr>
          <a:xfrm>
            <a:off x="457200" y="1428736"/>
            <a:ext cx="8229600" cy="4697427"/>
          </a:xfrm>
        </p:spPr>
        <p:txBody>
          <a:bodyPr>
            <a:normAutofit lnSpcReduction="10000"/>
          </a:bodyPr>
          <a:lstStyle/>
          <a:p>
            <a:r>
              <a:rPr lang="en-AU" dirty="0" smtClean="0"/>
              <a:t>Previous</a:t>
            </a:r>
          </a:p>
          <a:p>
            <a:pPr lvl="1"/>
            <a:r>
              <a:rPr lang="en-AU" dirty="0" smtClean="0"/>
              <a:t>All goods can go through cross-border </a:t>
            </a:r>
            <a:r>
              <a:rPr lang="en-AU" dirty="0" err="1" smtClean="0"/>
              <a:t>eCommerce</a:t>
            </a:r>
            <a:r>
              <a:rPr lang="en-AU" dirty="0" smtClean="0"/>
              <a:t> channel</a:t>
            </a:r>
          </a:p>
          <a:p>
            <a:r>
              <a:rPr lang="en-AU" dirty="0" smtClean="0"/>
              <a:t>Now</a:t>
            </a:r>
          </a:p>
          <a:p>
            <a:pPr lvl="1"/>
            <a:r>
              <a:rPr lang="en-AU" dirty="0" smtClean="0"/>
              <a:t>Cross-border </a:t>
            </a:r>
            <a:r>
              <a:rPr lang="en-AU" dirty="0" err="1" smtClean="0"/>
              <a:t>eCommerce</a:t>
            </a:r>
            <a:r>
              <a:rPr lang="en-AU" dirty="0" smtClean="0"/>
              <a:t> retail import commodity lists (Part 1 and 2) </a:t>
            </a:r>
          </a:p>
          <a:p>
            <a:pPr lvl="1"/>
            <a:r>
              <a:rPr lang="en-AU" dirty="0" smtClean="0"/>
              <a:t>Only goods on the lists are allowed to be imported via this channel</a:t>
            </a:r>
          </a:p>
          <a:p>
            <a:pPr lvl="1"/>
            <a:r>
              <a:rPr lang="en-AU" dirty="0" smtClean="0"/>
              <a:t>Not many complementary medicines are on the </a:t>
            </a:r>
            <a:r>
              <a:rPr lang="en-AU" dirty="0" smtClean="0"/>
              <a:t>lists </a:t>
            </a:r>
            <a:endParaRPr lang="en-AU" dirty="0"/>
          </a:p>
        </p:txBody>
      </p:sp>
      <p:grpSp>
        <p:nvGrpSpPr>
          <p:cNvPr id="4" name="Group 6"/>
          <p:cNvGrpSpPr>
            <a:grpSpLocks/>
          </p:cNvGrpSpPr>
          <p:nvPr/>
        </p:nvGrpSpPr>
        <p:grpSpPr bwMode="auto">
          <a:xfrm>
            <a:off x="0" y="6351608"/>
            <a:ext cx="9144000" cy="506392"/>
            <a:chOff x="321" y="14850"/>
            <a:chExt cx="11601" cy="547"/>
          </a:xfrm>
        </p:grpSpPr>
        <p:sp>
          <p:nvSpPr>
            <p:cNvPr id="5" name="Rectangle 7"/>
            <p:cNvSpPr>
              <a:spLocks noChangeArrowheads="1"/>
            </p:cNvSpPr>
            <p:nvPr/>
          </p:nvSpPr>
          <p:spPr bwMode="auto">
            <a:xfrm>
              <a:off x="321" y="14965"/>
              <a:ext cx="11601" cy="432"/>
            </a:xfrm>
            <a:prstGeom prst="rect">
              <a:avLst/>
            </a:prstGeom>
            <a:solidFill>
              <a:srgbClr val="0070C0"/>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AU" altLang="zh-CN" sz="2000" b="1" i="0" u="none" strike="noStrike" cap="none" normalizeH="0" baseline="0" dirty="0" smtClean="0">
                  <a:ln>
                    <a:noFill/>
                  </a:ln>
                  <a:solidFill>
                    <a:srgbClr val="FFFFFF"/>
                  </a:solidFill>
                  <a:effectLst/>
                  <a:latin typeface="Agency FB" pitchFamily="34" charset="0"/>
                  <a:ea typeface="SimSun" pitchFamily="2" charset="-122"/>
                  <a:cs typeface="Arial" pitchFamily="34" charset="0"/>
                </a:rPr>
                <a:t>APPharma Pty Ltd</a:t>
              </a:r>
              <a:endParaRPr kumimoji="0" lang="en-AU" altLang="zh-CN" sz="1100" b="0" i="0" u="none" strike="noStrike" cap="none" normalizeH="0" baseline="0" dirty="0" smtClean="0">
                <a:ln>
                  <a:noFill/>
                </a:ln>
                <a:solidFill>
                  <a:schemeClr val="tx1"/>
                </a:solidFill>
                <a:effectLst/>
                <a:latin typeface="Times New Roman" pitchFamily="18" charset="0"/>
                <a:ea typeface="SimSun" pitchFamily="2" charset="-122"/>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6" name="Rectangle 9"/>
            <p:cNvSpPr>
              <a:spLocks noChangeArrowheads="1"/>
            </p:cNvSpPr>
            <p:nvPr/>
          </p:nvSpPr>
          <p:spPr bwMode="auto">
            <a:xfrm>
              <a:off x="321" y="14850"/>
              <a:ext cx="11601" cy="54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lang="en-AU"/>
            </a:p>
          </p:txBody>
        </p:sp>
      </p:grpSp>
      <p:pic>
        <p:nvPicPr>
          <p:cNvPr id="8" name="Picture 7"/>
          <p:cNvPicPr/>
          <p:nvPr/>
        </p:nvPicPr>
        <p:blipFill>
          <a:blip r:embed="rId2"/>
          <a:srcRect/>
          <a:stretch>
            <a:fillRect/>
          </a:stretch>
        </p:blipFill>
        <p:spPr bwMode="auto">
          <a:xfrm>
            <a:off x="0" y="0"/>
            <a:ext cx="1000100" cy="428604"/>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Other Conditions</a:t>
            </a:r>
            <a:endParaRPr lang="en-AU" dirty="0"/>
          </a:p>
        </p:txBody>
      </p:sp>
      <p:sp>
        <p:nvSpPr>
          <p:cNvPr id="3" name="Content Placeholder 2"/>
          <p:cNvSpPr>
            <a:spLocks noGrp="1"/>
          </p:cNvSpPr>
          <p:nvPr>
            <p:ph idx="1"/>
          </p:nvPr>
        </p:nvSpPr>
        <p:spPr>
          <a:xfrm>
            <a:off x="457200" y="1428736"/>
            <a:ext cx="8229600" cy="4697427"/>
          </a:xfrm>
        </p:spPr>
        <p:txBody>
          <a:bodyPr/>
          <a:lstStyle/>
          <a:p>
            <a:r>
              <a:rPr lang="en-AU" dirty="0" smtClean="0"/>
              <a:t>Previous</a:t>
            </a:r>
          </a:p>
          <a:p>
            <a:pPr lvl="1"/>
            <a:r>
              <a:rPr lang="en-AU" dirty="0" smtClean="0"/>
              <a:t>Complementary medicines (health supplements) and cosmetics are allowed to be imported as is without product registrations with CFDA</a:t>
            </a:r>
          </a:p>
          <a:p>
            <a:r>
              <a:rPr lang="en-AU" dirty="0" smtClean="0"/>
              <a:t>Now</a:t>
            </a:r>
          </a:p>
          <a:p>
            <a:pPr lvl="1"/>
            <a:r>
              <a:rPr lang="en-AU" dirty="0" smtClean="0"/>
              <a:t>First time imported products are required to be registered with CFDA </a:t>
            </a:r>
            <a:endParaRPr lang="en-AU" dirty="0"/>
          </a:p>
        </p:txBody>
      </p:sp>
      <p:grpSp>
        <p:nvGrpSpPr>
          <p:cNvPr id="4" name="Group 6"/>
          <p:cNvGrpSpPr>
            <a:grpSpLocks/>
          </p:cNvGrpSpPr>
          <p:nvPr/>
        </p:nvGrpSpPr>
        <p:grpSpPr bwMode="auto">
          <a:xfrm>
            <a:off x="0" y="6351608"/>
            <a:ext cx="9144000" cy="506392"/>
            <a:chOff x="321" y="14850"/>
            <a:chExt cx="11601" cy="547"/>
          </a:xfrm>
        </p:grpSpPr>
        <p:sp>
          <p:nvSpPr>
            <p:cNvPr id="5" name="Rectangle 7"/>
            <p:cNvSpPr>
              <a:spLocks noChangeArrowheads="1"/>
            </p:cNvSpPr>
            <p:nvPr/>
          </p:nvSpPr>
          <p:spPr bwMode="auto">
            <a:xfrm>
              <a:off x="321" y="14965"/>
              <a:ext cx="11601" cy="432"/>
            </a:xfrm>
            <a:prstGeom prst="rect">
              <a:avLst/>
            </a:prstGeom>
            <a:solidFill>
              <a:srgbClr val="0070C0"/>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AU" altLang="zh-CN" sz="2000" b="1" i="0" u="none" strike="noStrike" cap="none" normalizeH="0" baseline="0" dirty="0" smtClean="0">
                  <a:ln>
                    <a:noFill/>
                  </a:ln>
                  <a:solidFill>
                    <a:srgbClr val="FFFFFF"/>
                  </a:solidFill>
                  <a:effectLst/>
                  <a:latin typeface="Agency FB" pitchFamily="34" charset="0"/>
                  <a:ea typeface="SimSun" pitchFamily="2" charset="-122"/>
                  <a:cs typeface="Arial" pitchFamily="34" charset="0"/>
                </a:rPr>
                <a:t>APPharma Pty Ltd</a:t>
              </a:r>
              <a:endParaRPr kumimoji="0" lang="en-AU" altLang="zh-CN" sz="1100" b="0" i="0" u="none" strike="noStrike" cap="none" normalizeH="0" baseline="0" dirty="0" smtClean="0">
                <a:ln>
                  <a:noFill/>
                </a:ln>
                <a:solidFill>
                  <a:schemeClr val="tx1"/>
                </a:solidFill>
                <a:effectLst/>
                <a:latin typeface="Times New Roman" pitchFamily="18" charset="0"/>
                <a:ea typeface="SimSun" pitchFamily="2" charset="-122"/>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6" name="Rectangle 9"/>
            <p:cNvSpPr>
              <a:spLocks noChangeArrowheads="1"/>
            </p:cNvSpPr>
            <p:nvPr/>
          </p:nvSpPr>
          <p:spPr bwMode="auto">
            <a:xfrm>
              <a:off x="321" y="14850"/>
              <a:ext cx="11601" cy="54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lang="en-AU"/>
            </a:p>
          </p:txBody>
        </p:sp>
      </p:grpSp>
      <p:pic>
        <p:nvPicPr>
          <p:cNvPr id="8" name="Picture 7"/>
          <p:cNvPicPr/>
          <p:nvPr/>
        </p:nvPicPr>
        <p:blipFill>
          <a:blip r:embed="rId2"/>
          <a:srcRect/>
          <a:stretch>
            <a:fillRect/>
          </a:stretch>
        </p:blipFill>
        <p:spPr bwMode="auto">
          <a:xfrm>
            <a:off x="0" y="0"/>
            <a:ext cx="1000100" cy="428604"/>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What Happened After 4.8</a:t>
            </a:r>
            <a:endParaRPr lang="en-AU" dirty="0"/>
          </a:p>
        </p:txBody>
      </p:sp>
      <p:sp>
        <p:nvSpPr>
          <p:cNvPr id="3" name="Content Placeholder 2"/>
          <p:cNvSpPr>
            <a:spLocks noGrp="1"/>
          </p:cNvSpPr>
          <p:nvPr>
            <p:ph idx="1"/>
          </p:nvPr>
        </p:nvSpPr>
        <p:spPr>
          <a:xfrm>
            <a:off x="457200" y="1428736"/>
            <a:ext cx="8229600" cy="4697427"/>
          </a:xfrm>
        </p:spPr>
        <p:txBody>
          <a:bodyPr>
            <a:normAutofit fontScale="92500" lnSpcReduction="10000"/>
          </a:bodyPr>
          <a:lstStyle/>
          <a:p>
            <a:r>
              <a:rPr lang="en-AU" dirty="0" smtClean="0"/>
              <a:t>Confusion, frustration, worries……</a:t>
            </a:r>
          </a:p>
          <a:p>
            <a:r>
              <a:rPr lang="en-AU" dirty="0" smtClean="0"/>
              <a:t>Significant negative impacts to the businesses in Australia and China (estimated 30-50% down)</a:t>
            </a:r>
          </a:p>
          <a:p>
            <a:r>
              <a:rPr lang="en-AU" dirty="0" smtClean="0"/>
              <a:t>Operations in China</a:t>
            </a:r>
          </a:p>
          <a:p>
            <a:pPr lvl="1"/>
            <a:r>
              <a:rPr lang="en-AU" dirty="0" smtClean="0"/>
              <a:t>Existing goods in bonded warehouses have been processed with the new taxes, most likely not applied with the CFDA registration and other requirements</a:t>
            </a:r>
          </a:p>
          <a:p>
            <a:pPr lvl="1"/>
            <a:r>
              <a:rPr lang="en-AU" dirty="0" smtClean="0"/>
              <a:t>Perhaps no one is dare to make new orders at the moment, as most likely the new orders will be applied with the new requirements such as CFDA product registrations </a:t>
            </a:r>
          </a:p>
          <a:p>
            <a:pPr>
              <a:buNone/>
            </a:pPr>
            <a:endParaRPr lang="en-AU" dirty="0"/>
          </a:p>
        </p:txBody>
      </p:sp>
      <p:grpSp>
        <p:nvGrpSpPr>
          <p:cNvPr id="4" name="Group 6"/>
          <p:cNvGrpSpPr>
            <a:grpSpLocks/>
          </p:cNvGrpSpPr>
          <p:nvPr/>
        </p:nvGrpSpPr>
        <p:grpSpPr bwMode="auto">
          <a:xfrm>
            <a:off x="0" y="6351608"/>
            <a:ext cx="9144000" cy="506392"/>
            <a:chOff x="321" y="14850"/>
            <a:chExt cx="11601" cy="547"/>
          </a:xfrm>
        </p:grpSpPr>
        <p:sp>
          <p:nvSpPr>
            <p:cNvPr id="5" name="Rectangle 7"/>
            <p:cNvSpPr>
              <a:spLocks noChangeArrowheads="1"/>
            </p:cNvSpPr>
            <p:nvPr/>
          </p:nvSpPr>
          <p:spPr bwMode="auto">
            <a:xfrm>
              <a:off x="321" y="14965"/>
              <a:ext cx="11601" cy="432"/>
            </a:xfrm>
            <a:prstGeom prst="rect">
              <a:avLst/>
            </a:prstGeom>
            <a:solidFill>
              <a:srgbClr val="0070C0"/>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AU" altLang="zh-CN" sz="2000" b="1" i="0" u="none" strike="noStrike" cap="none" normalizeH="0" baseline="0" dirty="0" smtClean="0">
                  <a:ln>
                    <a:noFill/>
                  </a:ln>
                  <a:solidFill>
                    <a:srgbClr val="FFFFFF"/>
                  </a:solidFill>
                  <a:effectLst/>
                  <a:latin typeface="Agency FB" pitchFamily="34" charset="0"/>
                  <a:ea typeface="SimSun" pitchFamily="2" charset="-122"/>
                  <a:cs typeface="Arial" pitchFamily="34" charset="0"/>
                </a:rPr>
                <a:t>APPharma Pty Ltd</a:t>
              </a:r>
              <a:endParaRPr kumimoji="0" lang="en-AU" altLang="zh-CN" sz="1100" b="0" i="0" u="none" strike="noStrike" cap="none" normalizeH="0" baseline="0" dirty="0" smtClean="0">
                <a:ln>
                  <a:noFill/>
                </a:ln>
                <a:solidFill>
                  <a:schemeClr val="tx1"/>
                </a:solidFill>
                <a:effectLst/>
                <a:latin typeface="Times New Roman" pitchFamily="18" charset="0"/>
                <a:ea typeface="SimSun" pitchFamily="2" charset="-122"/>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6" name="Rectangle 9"/>
            <p:cNvSpPr>
              <a:spLocks noChangeArrowheads="1"/>
            </p:cNvSpPr>
            <p:nvPr/>
          </p:nvSpPr>
          <p:spPr bwMode="auto">
            <a:xfrm>
              <a:off x="321" y="14850"/>
              <a:ext cx="11601" cy="54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lang="en-AU"/>
            </a:p>
          </p:txBody>
        </p:sp>
      </p:grpSp>
      <p:pic>
        <p:nvPicPr>
          <p:cNvPr id="8" name="Picture 7"/>
          <p:cNvPicPr/>
          <p:nvPr/>
        </p:nvPicPr>
        <p:blipFill>
          <a:blip r:embed="rId2"/>
          <a:srcRect/>
          <a:stretch>
            <a:fillRect/>
          </a:stretch>
        </p:blipFill>
        <p:spPr bwMode="auto">
          <a:xfrm>
            <a:off x="0" y="0"/>
            <a:ext cx="1000100" cy="428604"/>
          </a:xfrm>
          <a:prstGeom prst="rect">
            <a:avLst/>
          </a:prstGeom>
          <a:noFill/>
          <a:ln w="9525">
            <a:noFill/>
            <a:miter lim="800000"/>
            <a:headEnd/>
            <a:tailEnd/>
          </a:ln>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9525">
          <a:solidFill>
            <a:srgbClr val="000000"/>
          </a:solidFill>
          <a:miter lim="800000"/>
          <a:headEnd/>
          <a:tailEnd/>
        </a:ln>
      </a:spPr>
      <a:bodyPr vert="horz" wrap="square" lIns="91440" tIns="45720" rIns="91440" bIns="45720" numCol="1" anchor="t" anchorCtr="0" compatLnSpc="1">
        <a:prstTxWarp prst="textNoShape">
          <a:avLst/>
        </a:prstTxWarp>
      </a:bodyPr>
      <a:lstStyle>
        <a:defPPr>
          <a:defRPr/>
        </a:defPPr>
      </a:lst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983</TotalTime>
  <Words>871</Words>
  <Application>Microsoft Office PowerPoint</Application>
  <PresentationFormat>On-screen Show (4:3)</PresentationFormat>
  <Paragraphs>92</Paragraphs>
  <Slides>12</Slides>
  <Notes>1</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The 4.8 Change on China  Cross-Border eCommerce</vt:lpstr>
      <vt:lpstr>Export to China – Available Channels</vt:lpstr>
      <vt:lpstr>It’s predicted that imported eCommerce products in 2016 will worth RMB 6.5 trillion, and it will soon account for 20% of China’s foreign trade. </vt:lpstr>
      <vt:lpstr>Cross-Border eCommerce Sales</vt:lpstr>
      <vt:lpstr>4.8 Changes on Cross-Boarder eCommerce</vt:lpstr>
      <vt:lpstr>Taxes</vt:lpstr>
      <vt:lpstr>Allowable Goods</vt:lpstr>
      <vt:lpstr>Other Conditions</vt:lpstr>
      <vt:lpstr>What Happened After 4.8</vt:lpstr>
      <vt:lpstr>The Latest Development</vt:lpstr>
      <vt:lpstr>The Future</vt:lpstr>
      <vt:lpstr>Questions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User</cp:lastModifiedBy>
  <cp:revision>176</cp:revision>
  <dcterms:created xsi:type="dcterms:W3CDTF">2015-09-12T23:29:35Z</dcterms:created>
  <dcterms:modified xsi:type="dcterms:W3CDTF">2016-05-16T11:15:28Z</dcterms:modified>
</cp:coreProperties>
</file>